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298" r:id="rId2"/>
    <p:sldId id="337" r:id="rId3"/>
    <p:sldId id="313" r:id="rId4"/>
    <p:sldId id="315" r:id="rId5"/>
    <p:sldId id="316" r:id="rId6"/>
    <p:sldId id="317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25" r:id="rId17"/>
    <p:sldId id="326" r:id="rId18"/>
    <p:sldId id="327" r:id="rId19"/>
    <p:sldId id="323" r:id="rId20"/>
    <p:sldId id="328" r:id="rId21"/>
    <p:sldId id="329" r:id="rId22"/>
    <p:sldId id="330" r:id="rId23"/>
    <p:sldId id="331" r:id="rId24"/>
    <p:sldId id="332" r:id="rId25"/>
    <p:sldId id="338" r:id="rId26"/>
    <p:sldId id="300" r:id="rId27"/>
  </p:sldIdLst>
  <p:sldSz cx="9144000" cy="6858000" type="screen4x3"/>
  <p:notesSz cx="7099300" cy="10234613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Grande CY" charset="-52"/>
        <a:ea typeface="ヒラギノ角ゴ Pro W3" charset="-128"/>
        <a:cs typeface="ヒラギノ角ゴ Pro W3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Grande CY" charset="-52"/>
        <a:ea typeface="ヒラギノ角ゴ Pro W3" charset="-128"/>
        <a:cs typeface="ヒラギノ角ゴ Pro W3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Grande CY" charset="-52"/>
        <a:ea typeface="ヒラギノ角ゴ Pro W3" charset="-128"/>
        <a:cs typeface="ヒラギノ角ゴ Pro W3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Grande CY" charset="-52"/>
        <a:ea typeface="ヒラギノ角ゴ Pro W3" charset="-128"/>
        <a:cs typeface="ヒラギノ角ゴ Pro W3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Lucida Grande CY" charset="-52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Lucida Grande CY" charset="-52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Lucida Grande CY" charset="-52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Lucida Grande CY" charset="-52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Lucida Grande CY" charset="-52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</p:showPr>
  <p:clrMru>
    <a:srgbClr val="7B003F"/>
    <a:srgbClr val="A5A5A5"/>
    <a:srgbClr val="999AB9"/>
    <a:srgbClr val="C0C0C0"/>
    <a:srgbClr val="FF6600"/>
    <a:srgbClr val="FFB600"/>
    <a:srgbClr val="FF9900"/>
    <a:srgbClr val="C81D00"/>
    <a:srgbClr val="A7161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8" autoAdjust="0"/>
    <p:restoredTop sz="94626" autoAdjust="0"/>
  </p:normalViewPr>
  <p:slideViewPr>
    <p:cSldViewPr snapToObjects="1" showGuides="1">
      <p:cViewPr>
        <p:scale>
          <a:sx n="75" d="100"/>
          <a:sy n="75" d="100"/>
        </p:scale>
        <p:origin x="-1944" y="-876"/>
      </p:cViewPr>
      <p:guideLst>
        <p:guide orient="horz" pos="2440"/>
        <p:guide orient="horz" pos="1008"/>
        <p:guide orient="horz" pos="720"/>
        <p:guide orient="horz" pos="2160"/>
        <p:guide orient="horz" pos="3024"/>
        <p:guide pos="5378"/>
        <p:guide pos="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01" d="100"/>
          <a:sy n="101" d="100"/>
        </p:scale>
        <p:origin x="-2304" y="-10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>
              <a:defRPr/>
            </a:pPr>
            <a:endParaRPr lang="de-DE" dirty="0">
              <a:latin typeface="Lucida Sans Unicode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>
              <a:defRPr/>
            </a:pPr>
            <a:fld id="{D7B9B1D2-2261-4941-939E-194145098AC9}" type="datetime1">
              <a:rPr lang="de-DE">
                <a:latin typeface="Lucida Sans Unicode"/>
              </a:rPr>
              <a:pPr>
                <a:defRPr/>
              </a:pPr>
              <a:t>14.04.2011</a:t>
            </a:fld>
            <a:endParaRPr lang="de-DE" dirty="0">
              <a:latin typeface="Lucida Sans Unicode"/>
            </a:endParaRP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>
              <a:defRPr/>
            </a:pPr>
            <a:endParaRPr lang="de-DE" dirty="0">
              <a:latin typeface="Lucida Sans Unicode"/>
            </a:endParaRP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Lucida Grande" pitchFamily="-111" charset="0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>
              <a:defRPr/>
            </a:pPr>
            <a:fld id="{EDE8FCEE-038B-0640-96CC-B32152B56CCE}" type="slidenum">
              <a:rPr lang="de-DE">
                <a:latin typeface="Lucida Sans Unicode"/>
              </a:rPr>
              <a:pPr>
                <a:defRPr/>
              </a:pPr>
              <a:t>‹Nr.›</a:t>
            </a:fld>
            <a:endParaRPr lang="de-DE" dirty="0">
              <a:latin typeface="Lucida Sans Unicod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Lucida Sans Unicode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Lucida Sans Unicode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>
              <a:defRPr/>
            </a:pPr>
            <a:fld id="{BB20452E-8883-5147-AA9D-6D93D27285EC}" type="datetime1">
              <a:rPr lang="de-DE" smtClean="0"/>
              <a:pPr>
                <a:defRPr/>
              </a:pPr>
              <a:t>14.04.2011</a:t>
            </a:fld>
            <a:endParaRPr lang="de-DE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Lucida Sans Unicode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Lucida Sans Unicode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>
              <a:defRPr/>
            </a:pPr>
            <a:fld id="{1184DDCB-7D1B-CB4F-980B-B02904018EC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 Unicode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 Unicode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 Unicode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 Unicode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 Unicode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B20452E-8883-5147-AA9D-6D93D27285EC}" type="datetime1">
              <a:rPr lang="de-DE" smtClean="0"/>
              <a:pPr>
                <a:defRPr/>
              </a:pPr>
              <a:t>14.04.2011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4DDCB-7D1B-CB4F-980B-B02904018ECE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B20452E-8883-5147-AA9D-6D93D27285EC}" type="datetime1">
              <a:rPr lang="de-DE" smtClean="0"/>
              <a:pPr>
                <a:defRPr/>
              </a:pPr>
              <a:t>14.04.2011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4DDCB-7D1B-CB4F-980B-B02904018ECE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B20452E-8883-5147-AA9D-6D93D27285EC}" type="datetime1">
              <a:rPr lang="de-DE" smtClean="0"/>
              <a:pPr>
                <a:defRPr/>
              </a:pPr>
              <a:t>14.04.2011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4DDCB-7D1B-CB4F-980B-B02904018ECE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B20452E-8883-5147-AA9D-6D93D27285EC}" type="datetime1">
              <a:rPr lang="de-DE" smtClean="0"/>
              <a:pPr>
                <a:defRPr/>
              </a:pPr>
              <a:t>14.04.2011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4DDCB-7D1B-CB4F-980B-B02904018ECE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B20452E-8883-5147-AA9D-6D93D27285EC}" type="datetime1">
              <a:rPr lang="de-DE" smtClean="0"/>
              <a:pPr>
                <a:defRPr/>
              </a:pPr>
              <a:t>14.04.2011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4DDCB-7D1B-CB4F-980B-B02904018ECE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B20452E-8883-5147-AA9D-6D93D27285EC}" type="datetime1">
              <a:rPr lang="de-DE" smtClean="0"/>
              <a:pPr>
                <a:defRPr/>
              </a:pPr>
              <a:t>14.04.2011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4DDCB-7D1B-CB4F-980B-B02904018ECE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B20452E-8883-5147-AA9D-6D93D27285EC}" type="datetime1">
              <a:rPr lang="de-DE" smtClean="0"/>
              <a:pPr>
                <a:defRPr/>
              </a:pPr>
              <a:t>14.04.2011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4DDCB-7D1B-CB4F-980B-B02904018ECE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B20452E-8883-5147-AA9D-6D93D27285EC}" type="datetime1">
              <a:rPr lang="de-DE" smtClean="0"/>
              <a:pPr>
                <a:defRPr/>
              </a:pPr>
              <a:t>14.04.2011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4DDCB-7D1B-CB4F-980B-B02904018ECE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B20452E-8883-5147-AA9D-6D93D27285EC}" type="datetime1">
              <a:rPr lang="de-DE" smtClean="0"/>
              <a:pPr>
                <a:defRPr/>
              </a:pPr>
              <a:t>14.04.2011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4DDCB-7D1B-CB4F-980B-B02904018ECE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B20452E-8883-5147-AA9D-6D93D27285EC}" type="datetime1">
              <a:rPr lang="de-DE" smtClean="0"/>
              <a:pPr>
                <a:defRPr/>
              </a:pPr>
              <a:t>14.04.2011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4DDCB-7D1B-CB4F-980B-B02904018ECE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B20452E-8883-5147-AA9D-6D93D27285EC}" type="datetime1">
              <a:rPr lang="de-DE" smtClean="0"/>
              <a:pPr>
                <a:defRPr/>
              </a:pPr>
              <a:t>14.04.2011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4DDCB-7D1B-CB4F-980B-B02904018ECE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B20452E-8883-5147-AA9D-6D93D27285EC}" type="datetime1">
              <a:rPr lang="de-DE" smtClean="0"/>
              <a:pPr>
                <a:defRPr/>
              </a:pPr>
              <a:t>14.04.2011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4DDCB-7D1B-CB4F-980B-B02904018ECE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B20452E-8883-5147-AA9D-6D93D27285EC}" type="datetime1">
              <a:rPr lang="de-DE" smtClean="0"/>
              <a:pPr>
                <a:defRPr/>
              </a:pPr>
              <a:t>14.04.2011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4DDCB-7D1B-CB4F-980B-B02904018ECE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B20452E-8883-5147-AA9D-6D93D27285EC}" type="datetime1">
              <a:rPr lang="de-DE" smtClean="0"/>
              <a:pPr>
                <a:defRPr/>
              </a:pPr>
              <a:t>14.04.2011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4DDCB-7D1B-CB4F-980B-B02904018ECE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B20452E-8883-5147-AA9D-6D93D27285EC}" type="datetime1">
              <a:rPr lang="de-DE" smtClean="0"/>
              <a:pPr>
                <a:defRPr/>
              </a:pPr>
              <a:t>14.04.2011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4DDCB-7D1B-CB4F-980B-B02904018ECE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B20452E-8883-5147-AA9D-6D93D27285EC}" type="datetime1">
              <a:rPr lang="de-DE" smtClean="0"/>
              <a:pPr>
                <a:defRPr/>
              </a:pPr>
              <a:t>14.04.2011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4DDCB-7D1B-CB4F-980B-B02904018ECE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B20452E-8883-5147-AA9D-6D93D27285EC}" type="datetime1">
              <a:rPr lang="de-DE" smtClean="0"/>
              <a:pPr>
                <a:defRPr/>
              </a:pPr>
              <a:t>14.04.2011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84DDCB-7D1B-CB4F-980B-B02904018ECE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533400"/>
            <a:ext cx="7232650" cy="3333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150938"/>
            <a:ext cx="8353425" cy="516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543675"/>
            <a:ext cx="5976938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Institut für Informatik, Diplomvortrag, Esther Borowski, 29. August 2008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" y="1143000"/>
            <a:ext cx="8537574" cy="3644900"/>
          </a:xfrm>
          <a:prstGeom prst="rect">
            <a:avLst/>
          </a:prstGeom>
        </p:spPr>
        <p:txBody>
          <a:bodyPr vert="horz" lIns="254000"/>
          <a:lstStyle>
            <a:lvl1pPr marL="57912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1pPr>
            <a:lvl2pPr marL="57912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2pPr>
            <a:lvl3pPr marL="57912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3pPr>
            <a:lvl4pPr marL="57912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4pPr>
            <a:lvl5pPr marL="57912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" y="685800"/>
            <a:ext cx="8537574" cy="457200"/>
          </a:xfrm>
          <a:prstGeom prst="rect">
            <a:avLst/>
          </a:prstGeom>
        </p:spPr>
        <p:txBody>
          <a:bodyPr wrap="square" tIns="50800"/>
          <a:lstStyle>
            <a:lvl1pPr marL="533400">
              <a:lnSpc>
                <a:spcPct val="100000"/>
              </a:lnSpc>
              <a:defRPr sz="2400" b="1">
                <a:solidFill>
                  <a:srgbClr val="000000"/>
                </a:solidFill>
                <a:latin typeface="Lucida Sans Unicod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" y="1143000"/>
            <a:ext cx="8537574" cy="3644900"/>
          </a:xfrm>
          <a:prstGeom prst="rect">
            <a:avLst/>
          </a:prstGeom>
        </p:spPr>
        <p:txBody>
          <a:bodyPr vert="horz" lIns="254000"/>
          <a:lstStyle>
            <a:lvl1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1pPr>
            <a:lvl2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2pPr>
            <a:lvl3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3pPr>
            <a:lvl4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4pPr>
            <a:lvl5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" y="685800"/>
            <a:ext cx="8605837" cy="457200"/>
          </a:xfrm>
          <a:prstGeom prst="rect">
            <a:avLst/>
          </a:prstGeom>
        </p:spPr>
        <p:txBody>
          <a:bodyPr wrap="square" tIns="50800"/>
          <a:lstStyle>
            <a:lvl1pPr marL="533400">
              <a:lnSpc>
                <a:spcPct val="100000"/>
              </a:lnSpc>
              <a:defRPr sz="2400" b="1">
                <a:solidFill>
                  <a:schemeClr val="tx1"/>
                </a:solidFill>
                <a:latin typeface="Lucida Sans Unicod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auto">
          <a:xfrm>
            <a:off x="0" y="685800"/>
            <a:ext cx="9144000" cy="617061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Lucida Sans Unicode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" y="1143000"/>
            <a:ext cx="8537574" cy="3644900"/>
          </a:xfrm>
          <a:prstGeom prst="rect">
            <a:avLst/>
          </a:prstGeom>
        </p:spPr>
        <p:txBody>
          <a:bodyPr vert="horz" lIns="254000"/>
          <a:lstStyle>
            <a:lvl1pPr marL="57912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chemeClr val="tx1"/>
                </a:solidFill>
                <a:latin typeface="Lucida Sans Unicode"/>
              </a:defRPr>
            </a:lvl1pPr>
            <a:lvl2pPr marL="57912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chemeClr val="tx1"/>
                </a:solidFill>
                <a:latin typeface="Lucida Sans Unicode"/>
              </a:defRPr>
            </a:lvl2pPr>
            <a:lvl3pPr marL="57912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chemeClr val="tx1"/>
                </a:solidFill>
                <a:latin typeface="Lucida Sans Unicode"/>
              </a:defRPr>
            </a:lvl3pPr>
            <a:lvl4pPr marL="57912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chemeClr val="tx1"/>
                </a:solidFill>
                <a:latin typeface="Lucida Sans Unicode"/>
              </a:defRPr>
            </a:lvl4pPr>
            <a:lvl5pPr marL="57912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chemeClr val="tx1"/>
                </a:solidFill>
                <a:latin typeface="Lucida Sans Unicode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" y="685800"/>
            <a:ext cx="8605837" cy="457200"/>
          </a:xfrm>
          <a:prstGeom prst="rect">
            <a:avLst/>
          </a:prstGeom>
        </p:spPr>
        <p:txBody>
          <a:bodyPr wrap="square" tIns="50800"/>
          <a:lstStyle>
            <a:lvl1pPr marL="533400">
              <a:lnSpc>
                <a:spcPct val="100000"/>
              </a:lnSpc>
              <a:defRPr sz="2400" b="1">
                <a:solidFill>
                  <a:srgbClr val="FFFFFF"/>
                </a:solidFill>
                <a:latin typeface="Lucida Sans Unicod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685800"/>
            <a:ext cx="9144000" cy="617061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Lucida Sans Unicode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" y="1143000"/>
            <a:ext cx="8537574" cy="3644900"/>
          </a:xfrm>
          <a:prstGeom prst="rect">
            <a:avLst/>
          </a:prstGeom>
        </p:spPr>
        <p:txBody>
          <a:bodyPr vert="horz" lIns="254000"/>
          <a:lstStyle>
            <a:lvl1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1pPr>
            <a:lvl2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2pPr>
            <a:lvl3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3pPr>
            <a:lvl4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4pPr>
            <a:lvl5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" y="685800"/>
            <a:ext cx="8605837" cy="457200"/>
          </a:xfrm>
          <a:prstGeom prst="rect">
            <a:avLst/>
          </a:prstGeom>
        </p:spPr>
        <p:txBody>
          <a:bodyPr wrap="square" tIns="50800"/>
          <a:lstStyle>
            <a:lvl1pPr marL="533400">
              <a:lnSpc>
                <a:spcPct val="100000"/>
              </a:lnSpc>
              <a:defRPr sz="2400" b="1">
                <a:solidFill>
                  <a:srgbClr val="FFFFFF"/>
                </a:solidFill>
                <a:latin typeface="Lucida Sans Unicod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" y="685800"/>
            <a:ext cx="8537574" cy="457200"/>
          </a:xfrm>
          <a:prstGeom prst="rect">
            <a:avLst/>
          </a:prstGeom>
        </p:spPr>
        <p:txBody>
          <a:bodyPr wrap="square" tIns="50800"/>
          <a:lstStyle>
            <a:lvl1pPr marL="533400">
              <a:lnSpc>
                <a:spcPct val="100000"/>
              </a:lnSpc>
              <a:defRPr sz="2400" b="1">
                <a:solidFill>
                  <a:srgbClr val="000000"/>
                </a:solidFill>
                <a:latin typeface="Lucida Sans Unicod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Tabellenplatzhalter 4"/>
          <p:cNvSpPr>
            <a:spLocks noGrp="1"/>
          </p:cNvSpPr>
          <p:nvPr>
            <p:ph type="tbl" sz="quarter" idx="10" hasCustomPrompt="1"/>
          </p:nvPr>
        </p:nvSpPr>
        <p:spPr>
          <a:xfrm>
            <a:off x="604839" y="1143000"/>
            <a:ext cx="7932737" cy="464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FontTx/>
              <a:buNone/>
              <a:defRPr sz="1200">
                <a:solidFill>
                  <a:schemeClr val="accent3"/>
                </a:solidFill>
                <a:latin typeface="Lucida Sans Unicode"/>
              </a:defRPr>
            </a:lvl1pPr>
          </a:lstStyle>
          <a:p>
            <a:r>
              <a:rPr lang="de-DE" dirty="0" smtClean="0"/>
              <a:t>Tabellentext</a:t>
            </a:r>
            <a:endParaRPr lang="de-DE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" y="2514600"/>
            <a:ext cx="8537574" cy="3200400"/>
          </a:xfrm>
          <a:prstGeom prst="rect">
            <a:avLst/>
          </a:prstGeom>
        </p:spPr>
        <p:txBody>
          <a:bodyPr vert="horz" lIns="254000"/>
          <a:lstStyle>
            <a:lvl1pPr marL="57912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chemeClr val="tx1"/>
                </a:solidFill>
                <a:latin typeface="Lucida Sans Unicode"/>
              </a:defRPr>
            </a:lvl1pPr>
            <a:lvl2pPr marL="57912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chemeClr val="tx1"/>
                </a:solidFill>
                <a:latin typeface="Lucida Sans Unicode"/>
              </a:defRPr>
            </a:lvl2pPr>
            <a:lvl3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chemeClr val="accent3"/>
                </a:solidFill>
              </a:defRPr>
            </a:lvl3pPr>
            <a:lvl4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chemeClr val="accent3"/>
                </a:solidFill>
              </a:defRPr>
            </a:lvl4pPr>
            <a:lvl5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" y="685800"/>
            <a:ext cx="8537574" cy="457200"/>
          </a:xfrm>
          <a:prstGeom prst="rect">
            <a:avLst/>
          </a:prstGeom>
        </p:spPr>
        <p:txBody>
          <a:bodyPr wrap="square" tIns="50800"/>
          <a:lstStyle>
            <a:lvl1pPr marL="533400">
              <a:lnSpc>
                <a:spcPct val="100000"/>
              </a:lnSpc>
              <a:defRPr sz="2400" b="1">
                <a:solidFill>
                  <a:srgbClr val="000000"/>
                </a:solidFill>
                <a:latin typeface="Lucida Sans Unicod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Bildplatzhalter 8"/>
          <p:cNvSpPr>
            <a:spLocks noGrp="1"/>
          </p:cNvSpPr>
          <p:nvPr>
            <p:ph type="pic" sz="quarter" idx="12"/>
          </p:nvPr>
        </p:nvSpPr>
        <p:spPr>
          <a:xfrm>
            <a:off x="2" y="1143000"/>
            <a:ext cx="9143998" cy="1371600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vert="horz"/>
          <a:lstStyle>
            <a:lvl1pPr>
              <a:defRPr>
                <a:latin typeface="Lucida Sans Unicode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" y="4343400"/>
            <a:ext cx="8537574" cy="1371600"/>
          </a:xfrm>
          <a:prstGeom prst="rect">
            <a:avLst/>
          </a:prstGeom>
        </p:spPr>
        <p:txBody>
          <a:bodyPr vert="horz" lIns="254000"/>
          <a:lstStyle>
            <a:lvl1pPr marL="57912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1pPr>
            <a:lvl2pPr marL="57912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2pPr>
            <a:lvl3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chemeClr val="accent3"/>
                </a:solidFill>
              </a:defRPr>
            </a:lvl3pPr>
            <a:lvl4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chemeClr val="accent3"/>
                </a:solidFill>
              </a:defRPr>
            </a:lvl4pPr>
            <a:lvl5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" y="685800"/>
            <a:ext cx="8537574" cy="457200"/>
          </a:xfrm>
          <a:prstGeom prst="rect">
            <a:avLst/>
          </a:prstGeom>
        </p:spPr>
        <p:txBody>
          <a:bodyPr wrap="square" tIns="50800"/>
          <a:lstStyle>
            <a:lvl1pPr marL="533400">
              <a:lnSpc>
                <a:spcPct val="100000"/>
              </a:lnSpc>
              <a:defRPr sz="2400" b="1">
                <a:solidFill>
                  <a:srgbClr val="000000"/>
                </a:solidFill>
                <a:latin typeface="Lucida Sans Unicod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2"/>
          </p:nvPr>
        </p:nvSpPr>
        <p:spPr>
          <a:xfrm>
            <a:off x="0" y="1143000"/>
            <a:ext cx="9144000" cy="3200400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vert="horz"/>
          <a:lstStyle>
            <a:lvl1pPr>
              <a:defRPr>
                <a:latin typeface="Lucida Sans Unicode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" y="4343400"/>
            <a:ext cx="8537574" cy="1371600"/>
          </a:xfrm>
          <a:prstGeom prst="rect">
            <a:avLst/>
          </a:prstGeom>
        </p:spPr>
        <p:txBody>
          <a:bodyPr vert="horz" lIns="254000"/>
          <a:lstStyle>
            <a:lvl1pPr marL="57912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1pPr>
            <a:lvl2pPr marL="57912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rgbClr val="000000"/>
                </a:solidFill>
                <a:latin typeface="Lucida Sans Unicode"/>
              </a:defRPr>
            </a:lvl2pPr>
            <a:lvl3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chemeClr val="accent3"/>
                </a:solidFill>
              </a:defRPr>
            </a:lvl3pPr>
            <a:lvl4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chemeClr val="accent3"/>
                </a:solidFill>
              </a:defRPr>
            </a:lvl4pPr>
            <a:lvl5pPr marL="57912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/>
              <a:buChar char="•"/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" y="685800"/>
            <a:ext cx="8537574" cy="457200"/>
          </a:xfrm>
          <a:prstGeom prst="rect">
            <a:avLst/>
          </a:prstGeom>
        </p:spPr>
        <p:txBody>
          <a:bodyPr wrap="square" tIns="50800"/>
          <a:lstStyle>
            <a:lvl1pPr marL="533400">
              <a:lnSpc>
                <a:spcPct val="100000"/>
              </a:lnSpc>
              <a:defRPr sz="2400" b="1">
                <a:solidFill>
                  <a:srgbClr val="000000"/>
                </a:solidFill>
                <a:latin typeface="Lucida Sans Unicod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2"/>
          </p:nvPr>
        </p:nvSpPr>
        <p:spPr>
          <a:xfrm>
            <a:off x="604838" y="1143000"/>
            <a:ext cx="4800600" cy="3200400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vert="horz"/>
          <a:lstStyle>
            <a:lvl1pPr>
              <a:defRPr>
                <a:latin typeface="Lucida Sans Unicode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 19" descr="005_INF_001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588"/>
            <a:ext cx="9144000" cy="6858000"/>
          </a:xfrm>
          <a:prstGeom prst="rect">
            <a:avLst/>
          </a:prstGeom>
        </p:spPr>
      </p:pic>
      <p:cxnSp>
        <p:nvCxnSpPr>
          <p:cNvPr id="29" name="Gerade Verbindung 28"/>
          <p:cNvCxnSpPr/>
          <p:nvPr/>
        </p:nvCxnSpPr>
        <p:spPr bwMode="auto">
          <a:xfrm>
            <a:off x="-990600" y="4344988"/>
            <a:ext cx="11220450" cy="1588"/>
          </a:xfrm>
          <a:prstGeom prst="line">
            <a:avLst/>
          </a:prstGeom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 bwMode="auto">
          <a:xfrm>
            <a:off x="-990600" y="1601788"/>
            <a:ext cx="11220450" cy="1588"/>
          </a:xfrm>
          <a:prstGeom prst="line">
            <a:avLst/>
          </a:prstGeom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 bwMode="auto">
          <a:xfrm>
            <a:off x="-990600" y="3429000"/>
            <a:ext cx="11220450" cy="1588"/>
          </a:xfrm>
          <a:prstGeom prst="line">
            <a:avLst/>
          </a:prstGeom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 bwMode="auto">
          <a:xfrm>
            <a:off x="-990600" y="4799012"/>
            <a:ext cx="11220450" cy="1588"/>
          </a:xfrm>
          <a:prstGeom prst="line">
            <a:avLst/>
          </a:prstGeom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 bwMode="auto">
          <a:xfrm>
            <a:off x="-990600" y="2513012"/>
            <a:ext cx="11220450" cy="1588"/>
          </a:xfrm>
          <a:prstGeom prst="line">
            <a:avLst/>
          </a:prstGeom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 bwMode="auto">
          <a:xfrm>
            <a:off x="-990600" y="1144588"/>
            <a:ext cx="11220450" cy="1588"/>
          </a:xfrm>
          <a:prstGeom prst="line">
            <a:avLst/>
          </a:prstGeom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 bwMode="auto">
          <a:xfrm>
            <a:off x="-990600" y="687388"/>
            <a:ext cx="11220450" cy="1588"/>
          </a:xfrm>
          <a:prstGeom prst="line">
            <a:avLst/>
          </a:prstGeom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4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537575" y="2"/>
            <a:ext cx="454025" cy="17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50800" bIns="0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fld id="{14250F2A-FD75-C648-9881-23847D42C43D}" type="slidenum">
              <a:rPr lang="de-DE" sz="800" b="1">
                <a:solidFill>
                  <a:schemeClr val="tx1"/>
                </a:solidFill>
                <a:latin typeface="Lucida Sans Unicode"/>
                <a:ea typeface="ヒラギノ角ゴ Pro W3" pitchFamily="-111" charset="-128"/>
                <a:cs typeface="ヒラギノ角ゴ Pro W3" pitchFamily="-111" charset="-128"/>
              </a:rPr>
              <a:pPr algn="l">
                <a:spcBef>
                  <a:spcPct val="50000"/>
                </a:spcBef>
                <a:defRPr/>
              </a:pPr>
              <a:t>‹Nr.›</a:t>
            </a:fld>
            <a:endParaRPr lang="de-DE" dirty="0">
              <a:solidFill>
                <a:schemeClr val="tx1"/>
              </a:solidFill>
              <a:latin typeface="Lucida Sans Unicode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7623175" y="0"/>
            <a:ext cx="9144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50800" bIns="0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de-DE" sz="800" b="1" dirty="0" smtClean="0">
                <a:solidFill>
                  <a:schemeClr val="tx1"/>
                </a:solidFill>
                <a:latin typeface="Lucida Sans Unicode"/>
                <a:ea typeface="ヒラギノ角ゴ Pro W3" pitchFamily="-111" charset="-128"/>
                <a:cs typeface="ヒラギノ角ゴ Pro W3" pitchFamily="-111" charset="-128"/>
              </a:rPr>
              <a:t>14.04.2011</a:t>
            </a:r>
            <a:endParaRPr lang="de-DE" dirty="0">
              <a:solidFill>
                <a:schemeClr val="tx1"/>
              </a:solidFill>
              <a:latin typeface="Lucida Sans Unicode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18" name="Text Box 48"/>
          <p:cNvSpPr txBox="1">
            <a:spLocks noChangeArrowheads="1"/>
          </p:cNvSpPr>
          <p:nvPr/>
        </p:nvSpPr>
        <p:spPr bwMode="auto">
          <a:xfrm>
            <a:off x="5715000" y="2"/>
            <a:ext cx="2019300" cy="3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50800" rIns="0" bIns="0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de-DE" sz="800" dirty="0" smtClean="0">
                <a:solidFill>
                  <a:schemeClr val="tx1"/>
                </a:solidFill>
                <a:latin typeface="Lucida Sans Unicode"/>
                <a:ea typeface="ヒラギノ角ゴ Pro W3" pitchFamily="-111" charset="-128"/>
                <a:cs typeface="ヒラギノ角ゴ Pro W3" pitchFamily="-111" charset="-128"/>
              </a:rPr>
              <a:t>Seminar </a:t>
            </a:r>
            <a:r>
              <a:rPr lang="de-DE" sz="800" dirty="0" err="1" smtClean="0">
                <a:solidFill>
                  <a:schemeClr val="tx1"/>
                </a:solidFill>
                <a:latin typeface="Lucida Sans Unicode"/>
                <a:ea typeface="ヒラギノ角ゴ Pro W3" pitchFamily="-111" charset="-128"/>
                <a:cs typeface="ヒラギノ角ゴ Pro W3" pitchFamily="-111" charset="-128"/>
              </a:rPr>
              <a:t>ViERforES</a:t>
            </a:r>
            <a:endParaRPr lang="de-DE" sz="800" dirty="0" smtClean="0">
              <a:solidFill>
                <a:schemeClr val="tx1"/>
              </a:solidFill>
              <a:latin typeface="Lucida Sans Unicode"/>
              <a:ea typeface="ヒラギノ角ゴ Pro W3" pitchFamily="-111" charset="-128"/>
              <a:cs typeface="ヒラギノ角ゴ Pro W3" pitchFamily="-111" charset="-128"/>
            </a:endParaRPr>
          </a:p>
          <a:p>
            <a:pPr algn="r">
              <a:spcBef>
                <a:spcPct val="50000"/>
              </a:spcBef>
              <a:defRPr/>
            </a:pPr>
            <a:r>
              <a:rPr lang="de-DE" sz="800" dirty="0" smtClean="0">
                <a:solidFill>
                  <a:schemeClr val="tx1"/>
                </a:solidFill>
                <a:latin typeface="Lucida Sans Unicode"/>
                <a:ea typeface="ヒラギノ角ゴ Pro W3" pitchFamily="-111" charset="-128"/>
                <a:cs typeface="ヒラギノ角ゴ Pro W3" pitchFamily="-111" charset="-128"/>
              </a:rPr>
              <a:t>Dr. V. Köppen</a:t>
            </a:r>
            <a:endParaRPr lang="de-DE" sz="800" dirty="0">
              <a:solidFill>
                <a:schemeClr val="tx1"/>
              </a:solidFill>
              <a:latin typeface="Lucida Sans Unicode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21" name="Line 46"/>
          <p:cNvSpPr>
            <a:spLocks noChangeShapeType="1"/>
          </p:cNvSpPr>
          <p:nvPr/>
        </p:nvSpPr>
        <p:spPr bwMode="auto">
          <a:xfrm>
            <a:off x="8537575" y="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de-DE" dirty="0">
              <a:latin typeface="Lucida Sans Unicode"/>
              <a:ea typeface="ヒラギノ角ゴ Pro W3" pitchFamily="-111" charset="-128"/>
              <a:cs typeface="ヒラギノ角ゴ Pro W3" pitchFamily="-11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66" r:id="rId3"/>
    <p:sldLayoutId id="2147483667" r:id="rId4"/>
    <p:sldLayoutId id="2147483668" r:id="rId5"/>
    <p:sldLayoutId id="2147483670" r:id="rId6"/>
    <p:sldLayoutId id="2147483660" r:id="rId7"/>
    <p:sldLayoutId id="2147483661" r:id="rId8"/>
    <p:sldLayoutId id="2147483671" r:id="rId9"/>
    <p:sldLayoutId id="2147483673" r:id="rId10"/>
  </p:sldLayoutIdLst>
  <p:transition spd="slow" advClick="0" advTm="4000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8382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l" defTabSz="8382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Lucida Grande" pitchFamily="-111" charset="0"/>
          <a:ea typeface="ヒラギノ角ゴ Pro W3" pitchFamily="-111" charset="-128"/>
          <a:cs typeface="ヒラギノ角ゴ Pro W3" pitchFamily="-111" charset="-128"/>
          <a:sym typeface="Lucida Grande" charset="0"/>
        </a:defRPr>
      </a:lvl2pPr>
      <a:lvl3pPr algn="l" defTabSz="8382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Lucida Grande" pitchFamily="-111" charset="0"/>
          <a:ea typeface="ヒラギノ角ゴ Pro W3" pitchFamily="-111" charset="-128"/>
          <a:cs typeface="ヒラギノ角ゴ Pro W3" pitchFamily="-111" charset="-128"/>
          <a:sym typeface="Lucida Grande" charset="0"/>
        </a:defRPr>
      </a:lvl3pPr>
      <a:lvl4pPr algn="l" defTabSz="8382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Lucida Grande" pitchFamily="-111" charset="0"/>
          <a:ea typeface="ヒラギノ角ゴ Pro W3" pitchFamily="-111" charset="-128"/>
          <a:cs typeface="ヒラギノ角ゴ Pro W3" pitchFamily="-111" charset="-128"/>
          <a:sym typeface="Lucida Grande" charset="0"/>
        </a:defRPr>
      </a:lvl4pPr>
      <a:lvl5pPr algn="l" defTabSz="8382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Lucida Grande" pitchFamily="-111" charset="0"/>
          <a:ea typeface="ヒラギノ角ゴ Pro W3" pitchFamily="-111" charset="-128"/>
          <a:cs typeface="ヒラギノ角ゴ Pro W3" pitchFamily="-111" charset="-128"/>
          <a:sym typeface="Lucida Grande" charset="0"/>
        </a:defRPr>
      </a:lvl5pPr>
      <a:lvl6pPr marL="457200" algn="l" defTabSz="8382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Lucida Grande" pitchFamily="-111" charset="0"/>
          <a:ea typeface="ヒラギノ角ゴ Pro W3" pitchFamily="-111" charset="-128"/>
          <a:cs typeface="ヒラギノ角ゴ Pro W3" pitchFamily="-111" charset="-128"/>
          <a:sym typeface="Lucida Grande" pitchFamily="-111" charset="0"/>
        </a:defRPr>
      </a:lvl6pPr>
      <a:lvl7pPr marL="914400" algn="l" defTabSz="8382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Lucida Grande" pitchFamily="-111" charset="0"/>
          <a:ea typeface="ヒラギノ角ゴ Pro W3" pitchFamily="-111" charset="-128"/>
          <a:cs typeface="ヒラギノ角ゴ Pro W3" pitchFamily="-111" charset="-128"/>
          <a:sym typeface="Lucida Grande" pitchFamily="-111" charset="0"/>
        </a:defRPr>
      </a:lvl7pPr>
      <a:lvl8pPr marL="1371600" algn="l" defTabSz="8382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Lucida Grande" pitchFamily="-111" charset="0"/>
          <a:ea typeface="ヒラギノ角ゴ Pro W3" pitchFamily="-111" charset="-128"/>
          <a:cs typeface="ヒラギノ角ゴ Pro W3" pitchFamily="-111" charset="-128"/>
          <a:sym typeface="Lucida Grande" pitchFamily="-111" charset="0"/>
        </a:defRPr>
      </a:lvl8pPr>
      <a:lvl9pPr marL="1828800" algn="l" defTabSz="838200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Lucida Grande" pitchFamily="-111" charset="0"/>
          <a:ea typeface="ヒラギノ角ゴ Pro W3" pitchFamily="-111" charset="-128"/>
          <a:cs typeface="ヒラギノ角ゴ Pro W3" pitchFamily="-111" charset="-128"/>
          <a:sym typeface="Lucida Grande" pitchFamily="-111" charset="0"/>
        </a:defRPr>
      </a:lvl9pPr>
    </p:titleStyle>
    <p:bodyStyle>
      <a:lvl1pPr marL="742950" indent="-452438" algn="l" defTabSz="838200" rtl="0" eaLnBrk="1" fontAlgn="base" hangingPunct="1">
        <a:spcBef>
          <a:spcPct val="0"/>
        </a:spcBef>
        <a:spcAft>
          <a:spcPct val="0"/>
        </a:spcAft>
        <a:buSzPct val="171000"/>
        <a:buFont typeface="Lucida Grande" charset="0"/>
        <a:buChar char="•"/>
        <a:defRPr sz="1300">
          <a:solidFill>
            <a:schemeClr val="bg2"/>
          </a:solidFill>
          <a:latin typeface="+mn-lt"/>
          <a:ea typeface="+mn-ea"/>
          <a:cs typeface="+mn-cs"/>
          <a:sym typeface="Lucida Grande" charset="0"/>
        </a:defRPr>
      </a:lvl1pPr>
      <a:lvl2pPr marL="1150938" indent="-452438" algn="l" defTabSz="838200" rtl="0" eaLnBrk="1" fontAlgn="base" hangingPunct="1">
        <a:spcBef>
          <a:spcPct val="0"/>
        </a:spcBef>
        <a:spcAft>
          <a:spcPct val="0"/>
        </a:spcAft>
        <a:buSzPct val="171000"/>
        <a:buFont typeface="Lucida Grande" charset="0"/>
        <a:buChar char="•"/>
        <a:defRPr sz="1300">
          <a:solidFill>
            <a:schemeClr val="bg1"/>
          </a:solidFill>
          <a:latin typeface="+mn-lt"/>
          <a:ea typeface="+mn-ea"/>
          <a:cs typeface="+mn-cs"/>
          <a:sym typeface="Lucida Grande" charset="0"/>
        </a:defRPr>
      </a:lvl2pPr>
      <a:lvl3pPr marL="1558925" indent="-452438" algn="l" defTabSz="838200" rtl="0" eaLnBrk="1" fontAlgn="base" hangingPunct="1">
        <a:spcBef>
          <a:spcPct val="0"/>
        </a:spcBef>
        <a:spcAft>
          <a:spcPct val="0"/>
        </a:spcAft>
        <a:buSzPct val="171000"/>
        <a:buFont typeface="Lucida Grande" charset="0"/>
        <a:buChar char="•"/>
        <a:defRPr sz="1300">
          <a:solidFill>
            <a:schemeClr val="bg1"/>
          </a:solidFill>
          <a:latin typeface="+mn-lt"/>
          <a:ea typeface="+mn-ea"/>
          <a:cs typeface="+mn-cs"/>
          <a:sym typeface="Lucida Grande" charset="0"/>
        </a:defRPr>
      </a:lvl3pPr>
      <a:lvl4pPr marL="1965325" indent="-452438" algn="l" defTabSz="838200" rtl="0" eaLnBrk="1" fontAlgn="base" hangingPunct="1">
        <a:spcBef>
          <a:spcPct val="0"/>
        </a:spcBef>
        <a:spcAft>
          <a:spcPct val="0"/>
        </a:spcAft>
        <a:buSzPct val="171000"/>
        <a:buFont typeface="Lucida Grande" charset="0"/>
        <a:buChar char="•"/>
        <a:defRPr sz="1300">
          <a:solidFill>
            <a:schemeClr val="bg1"/>
          </a:solidFill>
          <a:latin typeface="+mn-lt"/>
          <a:ea typeface="+mn-ea"/>
          <a:cs typeface="+mn-cs"/>
          <a:sym typeface="Lucida Grande" charset="0"/>
        </a:defRPr>
      </a:lvl4pPr>
      <a:lvl5pPr marL="2373313" indent="-452438" algn="l" defTabSz="838200" rtl="0" eaLnBrk="1" fontAlgn="base" hangingPunct="1">
        <a:spcBef>
          <a:spcPct val="0"/>
        </a:spcBef>
        <a:spcAft>
          <a:spcPct val="0"/>
        </a:spcAft>
        <a:buSzPct val="171000"/>
        <a:buFont typeface="Lucida Grande" charset="0"/>
        <a:buChar char="•"/>
        <a:defRPr sz="1300">
          <a:solidFill>
            <a:schemeClr val="bg1"/>
          </a:solidFill>
          <a:latin typeface="+mn-lt"/>
          <a:ea typeface="+mn-ea"/>
          <a:cs typeface="+mn-cs"/>
          <a:sym typeface="Lucida Grande" charset="0"/>
        </a:defRPr>
      </a:lvl5pPr>
      <a:lvl6pPr marL="2830513" indent="-452438" algn="l" defTabSz="838200" rtl="0" eaLnBrk="1" fontAlgn="base" hangingPunct="1">
        <a:spcBef>
          <a:spcPct val="0"/>
        </a:spcBef>
        <a:spcAft>
          <a:spcPct val="0"/>
        </a:spcAft>
        <a:buSzPct val="171000"/>
        <a:buFont typeface="Lucida Grande" pitchFamily="-111" charset="0"/>
        <a:buChar char="•"/>
        <a:defRPr sz="1300">
          <a:solidFill>
            <a:schemeClr val="bg1"/>
          </a:solidFill>
          <a:latin typeface="+mn-lt"/>
          <a:ea typeface="+mn-ea"/>
          <a:cs typeface="+mn-cs"/>
          <a:sym typeface="Lucida Grande" pitchFamily="-111" charset="0"/>
        </a:defRPr>
      </a:lvl6pPr>
      <a:lvl7pPr marL="3287713" indent="-452438" algn="l" defTabSz="838200" rtl="0" eaLnBrk="1" fontAlgn="base" hangingPunct="1">
        <a:spcBef>
          <a:spcPct val="0"/>
        </a:spcBef>
        <a:spcAft>
          <a:spcPct val="0"/>
        </a:spcAft>
        <a:buSzPct val="171000"/>
        <a:buFont typeface="Lucida Grande" pitchFamily="-111" charset="0"/>
        <a:buChar char="•"/>
        <a:defRPr sz="1300">
          <a:solidFill>
            <a:schemeClr val="bg1"/>
          </a:solidFill>
          <a:latin typeface="+mn-lt"/>
          <a:ea typeface="+mn-ea"/>
          <a:cs typeface="+mn-cs"/>
          <a:sym typeface="Lucida Grande" pitchFamily="-111" charset="0"/>
        </a:defRPr>
      </a:lvl7pPr>
      <a:lvl8pPr marL="3744913" indent="-452438" algn="l" defTabSz="838200" rtl="0" eaLnBrk="1" fontAlgn="base" hangingPunct="1">
        <a:spcBef>
          <a:spcPct val="0"/>
        </a:spcBef>
        <a:spcAft>
          <a:spcPct val="0"/>
        </a:spcAft>
        <a:buSzPct val="171000"/>
        <a:buFont typeface="Lucida Grande" pitchFamily="-111" charset="0"/>
        <a:buChar char="•"/>
        <a:defRPr sz="1300">
          <a:solidFill>
            <a:schemeClr val="bg1"/>
          </a:solidFill>
          <a:latin typeface="+mn-lt"/>
          <a:ea typeface="+mn-ea"/>
          <a:cs typeface="+mn-cs"/>
          <a:sym typeface="Lucida Grande" pitchFamily="-111" charset="0"/>
        </a:defRPr>
      </a:lvl8pPr>
      <a:lvl9pPr marL="4202113" indent="-452438" algn="l" defTabSz="838200" rtl="0" eaLnBrk="1" fontAlgn="base" hangingPunct="1">
        <a:spcBef>
          <a:spcPct val="0"/>
        </a:spcBef>
        <a:spcAft>
          <a:spcPct val="0"/>
        </a:spcAft>
        <a:buSzPct val="171000"/>
        <a:buFont typeface="Lucida Grande" pitchFamily="-111" charset="0"/>
        <a:buChar char="•"/>
        <a:defRPr sz="1300">
          <a:solidFill>
            <a:schemeClr val="bg1"/>
          </a:solidFill>
          <a:latin typeface="+mn-lt"/>
          <a:ea typeface="+mn-ea"/>
          <a:cs typeface="+mn-cs"/>
          <a:sym typeface="Lucida Grande" pitchFamily="-111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aster_OvGU_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2" y="5143512"/>
            <a:ext cx="9143997" cy="990600"/>
          </a:xfrm>
          <a:prstGeom prst="rect">
            <a:avLst/>
          </a:prstGeom>
        </p:spPr>
        <p:txBody>
          <a:bodyPr wrap="square" tIns="50800"/>
          <a:lstStyle/>
          <a:p>
            <a:pPr marL="533400" defTabSz="838200">
              <a:defRPr/>
            </a:pPr>
            <a:r>
              <a:rPr lang="de-DE" b="1" kern="0" dirty="0" smtClean="0">
                <a:solidFill>
                  <a:srgbClr val="FFFFFF"/>
                </a:solidFill>
                <a:latin typeface="Lucida Sans Unicode"/>
                <a:ea typeface="+mj-ea"/>
                <a:cs typeface="+mj-cs"/>
                <a:sym typeface="Lucida Grande" charset="0"/>
              </a:rPr>
              <a:t>Seminar </a:t>
            </a:r>
            <a:r>
              <a:rPr lang="de-DE" b="1" kern="0" dirty="0" err="1" smtClean="0">
                <a:solidFill>
                  <a:srgbClr val="FFFFFF"/>
                </a:solidFill>
                <a:latin typeface="Lucida Sans Unicode"/>
                <a:ea typeface="+mj-ea"/>
                <a:cs typeface="+mj-cs"/>
                <a:sym typeface="Lucida Grande" charset="0"/>
              </a:rPr>
              <a:t>ViERforES</a:t>
            </a:r>
            <a:r>
              <a:rPr lang="de-DE" b="1" kern="0" dirty="0" smtClean="0">
                <a:solidFill>
                  <a:srgbClr val="FFFFFF"/>
                </a:solidFill>
                <a:latin typeface="Lucida Sans Unicode"/>
                <a:ea typeface="+mj-ea"/>
                <a:cs typeface="+mj-cs"/>
                <a:sym typeface="Lucida Grande" charset="0"/>
              </a:rPr>
              <a:t/>
            </a:r>
            <a:br>
              <a:rPr lang="de-DE" b="1" kern="0" dirty="0" smtClean="0">
                <a:solidFill>
                  <a:srgbClr val="FFFFFF"/>
                </a:solidFill>
                <a:latin typeface="Lucida Sans Unicode"/>
                <a:ea typeface="+mj-ea"/>
                <a:cs typeface="+mj-cs"/>
                <a:sym typeface="Lucida Grande" charset="0"/>
              </a:rPr>
            </a:br>
            <a:r>
              <a:rPr lang="de-DE" b="1" kern="0" dirty="0" smtClean="0">
                <a:solidFill>
                  <a:srgbClr val="FFFFFF"/>
                </a:solidFill>
                <a:latin typeface="Lucida Sans Unicode"/>
                <a:ea typeface="+mj-ea"/>
                <a:cs typeface="+mj-cs"/>
                <a:sym typeface="Lucida Grande" charset="0"/>
              </a:rPr>
              <a:t>Einführung</a:t>
            </a:r>
            <a:endParaRPr kumimoji="0" lang="de-DE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/>
              <a:ea typeface="+mj-ea"/>
              <a:cs typeface="+mj-cs"/>
              <a:sym typeface="Lucida Grande" charset="0"/>
            </a:endParaRPr>
          </a:p>
          <a:p>
            <a:pPr marL="533400" marR="0" lvl="0" indent="0" defTabSz="838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1" kern="0" dirty="0" smtClean="0">
                <a:solidFill>
                  <a:srgbClr val="FFFFFF"/>
                </a:solidFill>
                <a:latin typeface="Lucida Sans Unicode"/>
                <a:ea typeface="+mj-ea"/>
                <a:cs typeface="+mj-cs"/>
                <a:sym typeface="Lucida Grande" charset="0"/>
              </a:rPr>
              <a:t>14. April 2011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Unicode"/>
              <a:ea typeface="+mj-ea"/>
              <a:cs typeface="+mj-cs"/>
              <a:sym typeface="Lucida Grande" charset="0"/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2400" dirty="0" smtClean="0"/>
              <a:t>Generative Programmierung in der </a:t>
            </a:r>
            <a:r>
              <a:rPr lang="de-DE" sz="2400" dirty="0" smtClean="0"/>
              <a:t>Produktlinienentwicklung eingebetteter Systeme</a:t>
            </a:r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r>
              <a:rPr lang="de-DE" dirty="0" smtClean="0"/>
              <a:t>Wie ist die Softwareproduktlinie strukturiert?</a:t>
            </a:r>
          </a:p>
          <a:p>
            <a:r>
              <a:rPr lang="de-DE" dirty="0" smtClean="0"/>
              <a:t>Wie erfolgt die </a:t>
            </a:r>
            <a:r>
              <a:rPr lang="de-DE" dirty="0" err="1" smtClean="0"/>
              <a:t>Konguration</a:t>
            </a:r>
            <a:r>
              <a:rPr lang="de-DE" dirty="0" smtClean="0"/>
              <a:t> eines Produkts?</a:t>
            </a:r>
          </a:p>
          <a:p>
            <a:r>
              <a:rPr lang="de-DE" dirty="0" smtClean="0"/>
              <a:t>Wie wird das Produkt erstellt?</a:t>
            </a:r>
          </a:p>
          <a:p>
            <a:r>
              <a:rPr lang="de-DE" dirty="0" smtClean="0"/>
              <a:t>Wie behandle ich SPL X als Komponente einer SPL Y?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Themengebiete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2284470"/>
            <a:ext cx="6212429" cy="250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de-DE" sz="1700" b="1" dirty="0" smtClean="0"/>
              <a:t>Microsoft Universum</a:t>
            </a:r>
          </a:p>
          <a:p>
            <a:r>
              <a:rPr lang="de-DE" sz="1700" dirty="0" smtClean="0"/>
              <a:t>CE-Familie: </a:t>
            </a:r>
            <a:r>
              <a:rPr lang="en-US" sz="1700" dirty="0" smtClean="0"/>
              <a:t>Windows </a:t>
            </a:r>
            <a:r>
              <a:rPr lang="en-US" sz="1700" dirty="0" smtClean="0"/>
              <a:t>Embedded CE 6.0 (RTM, R1 und R2)</a:t>
            </a:r>
          </a:p>
          <a:p>
            <a:r>
              <a:rPr lang="de-DE" sz="1700" dirty="0" smtClean="0"/>
              <a:t>XP-Familie: Windows </a:t>
            </a:r>
            <a:r>
              <a:rPr lang="de-DE" sz="1700" dirty="0" smtClean="0"/>
              <a:t>XP </a:t>
            </a:r>
            <a:r>
              <a:rPr lang="de-DE" sz="1700" dirty="0" smtClean="0"/>
              <a:t>Embedded</a:t>
            </a:r>
            <a:br>
              <a:rPr lang="de-DE" sz="1700" dirty="0" smtClean="0"/>
            </a:br>
            <a:r>
              <a:rPr lang="de-DE" sz="1700" dirty="0" smtClean="0"/>
              <a:t>                  </a:t>
            </a:r>
            <a:r>
              <a:rPr lang="en-US" sz="1700" dirty="0" smtClean="0"/>
              <a:t>Windows </a:t>
            </a:r>
            <a:r>
              <a:rPr lang="en-US" sz="1700" dirty="0" smtClean="0"/>
              <a:t>Embedded Standard 2009 Academic Edition</a:t>
            </a:r>
          </a:p>
          <a:p>
            <a:r>
              <a:rPr lang="de-DE" sz="1700" dirty="0" smtClean="0"/>
              <a:t>7-Familie: Windows </a:t>
            </a:r>
            <a:r>
              <a:rPr lang="de-DE" sz="1700" dirty="0" smtClean="0"/>
              <a:t>Embedded Standard </a:t>
            </a:r>
            <a:r>
              <a:rPr lang="de-DE" sz="1700" dirty="0" smtClean="0"/>
              <a:t>7</a:t>
            </a:r>
          </a:p>
          <a:p>
            <a:pPr>
              <a:buNone/>
            </a:pPr>
            <a:r>
              <a:rPr lang="de-DE" sz="1700" b="1" dirty="0" smtClean="0"/>
              <a:t>Linux Universum</a:t>
            </a:r>
          </a:p>
          <a:p>
            <a:r>
              <a:rPr lang="de-DE" sz="1700" dirty="0" err="1" smtClean="0"/>
              <a:t>Kernel</a:t>
            </a:r>
            <a:endParaRPr lang="de-DE" sz="1700" dirty="0" smtClean="0"/>
          </a:p>
          <a:p>
            <a:r>
              <a:rPr lang="de-DE" sz="1700" dirty="0" smtClean="0"/>
              <a:t>Paketverwaltungen (APT, YUM, </a:t>
            </a:r>
            <a:r>
              <a:rPr lang="de-DE" sz="1700" dirty="0" err="1" smtClean="0"/>
              <a:t>Portage</a:t>
            </a:r>
            <a:r>
              <a:rPr lang="de-DE" sz="1700" dirty="0" smtClean="0"/>
              <a:t>, . . . )</a:t>
            </a:r>
          </a:p>
          <a:p>
            <a:r>
              <a:rPr lang="de-DE" sz="1700" dirty="0" err="1" smtClean="0"/>
              <a:t>Freetz</a:t>
            </a:r>
            <a:endParaRPr lang="de-DE" sz="1700" dirty="0" smtClean="0"/>
          </a:p>
          <a:p>
            <a:r>
              <a:rPr lang="de-DE" sz="1700" b="1" dirty="0" smtClean="0"/>
              <a:t>BSD Universum</a:t>
            </a:r>
            <a:endParaRPr lang="de-DE" sz="1700" b="1" dirty="0" smtClean="0"/>
          </a:p>
          <a:p>
            <a:r>
              <a:rPr lang="de-DE" sz="1700" dirty="0" err="1" smtClean="0"/>
              <a:t>VxWorks</a:t>
            </a:r>
            <a:endParaRPr lang="de-DE" sz="1700" dirty="0" smtClean="0"/>
          </a:p>
          <a:p>
            <a:r>
              <a:rPr lang="de-DE" sz="1700" dirty="0" smtClean="0"/>
              <a:t>OSX &amp; </a:t>
            </a:r>
            <a:r>
              <a:rPr lang="de-DE" sz="1700" dirty="0" err="1" smtClean="0"/>
              <a:t>iOS</a:t>
            </a:r>
            <a:endParaRPr lang="de-DE" sz="1700" dirty="0" smtClean="0"/>
          </a:p>
          <a:p>
            <a:r>
              <a:rPr lang="de-DE" sz="1700" dirty="0" err="1" smtClean="0"/>
              <a:t>NetBSD</a:t>
            </a:r>
            <a:r>
              <a:rPr lang="de-DE" sz="1700" dirty="0" smtClean="0"/>
              <a:t>,</a:t>
            </a:r>
          </a:p>
          <a:p>
            <a:r>
              <a:rPr lang="de-DE" sz="1700" dirty="0" smtClean="0"/>
              <a:t>(</a:t>
            </a:r>
            <a:r>
              <a:rPr lang="de-DE" sz="1700" dirty="0" err="1" smtClean="0"/>
              <a:t>OpenBSD</a:t>
            </a:r>
            <a:r>
              <a:rPr lang="de-DE" sz="1700" dirty="0" smtClean="0"/>
              <a:t>)</a:t>
            </a:r>
            <a:endParaRPr lang="de-DE" sz="17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Themengebiete</a:t>
            </a:r>
            <a:endParaRPr lang="de-DE" dirty="0"/>
          </a:p>
        </p:txBody>
      </p:sp>
    </p:spTree>
  </p:cSld>
  <p:clrMapOvr>
    <a:masterClrMapping/>
  </p:clrMapOvr>
  <p:transition spd="slow" advClick="0" advTm="4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Modelling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structuring</a:t>
            </a:r>
            <a:r>
              <a:rPr lang="de-DE" dirty="0" smtClean="0"/>
              <a:t> non-</a:t>
            </a:r>
            <a:r>
              <a:rPr lang="de-DE" dirty="0" err="1" smtClean="0"/>
              <a:t>functional</a:t>
            </a:r>
            <a:r>
              <a:rPr lang="de-DE" dirty="0" smtClean="0"/>
              <a:t> </a:t>
            </a:r>
            <a:r>
              <a:rPr lang="de-DE" dirty="0" err="1" smtClean="0"/>
              <a:t>properties</a:t>
            </a:r>
            <a:r>
              <a:rPr lang="de-DE" dirty="0" smtClean="0"/>
              <a:t> </a:t>
            </a:r>
          </a:p>
          <a:p>
            <a:pPr lvl="2"/>
            <a:r>
              <a:rPr lang="de-DE" dirty="0" smtClean="0"/>
              <a:t>Übersicht mit Vergleich der Modellierungsarten sowie Analyse der Anwendbarkeit im Kontext von Produktlinien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err="1" smtClean="0"/>
              <a:t>Requirements</a:t>
            </a:r>
            <a:r>
              <a:rPr lang="de-DE" dirty="0" smtClean="0"/>
              <a:t> </a:t>
            </a:r>
            <a:r>
              <a:rPr lang="de-DE" dirty="0" err="1" smtClean="0"/>
              <a:t>engineering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non-</a:t>
            </a:r>
            <a:r>
              <a:rPr lang="de-DE" dirty="0" err="1" smtClean="0"/>
              <a:t>functional</a:t>
            </a:r>
            <a:r>
              <a:rPr lang="de-DE" dirty="0" smtClean="0"/>
              <a:t> </a:t>
            </a:r>
            <a:r>
              <a:rPr lang="de-DE" dirty="0" err="1" smtClean="0"/>
              <a:t>oroperties</a:t>
            </a:r>
            <a:r>
              <a:rPr lang="de-DE" dirty="0" smtClean="0"/>
              <a:t> in </a:t>
            </a:r>
            <a:r>
              <a:rPr lang="de-DE" dirty="0" err="1" smtClean="0"/>
              <a:t>software</a:t>
            </a:r>
            <a:r>
              <a:rPr lang="de-DE" dirty="0" smtClean="0"/>
              <a:t> </a:t>
            </a:r>
            <a:r>
              <a:rPr lang="de-DE" dirty="0" err="1" smtClean="0"/>
              <a:t>product</a:t>
            </a:r>
            <a:r>
              <a:rPr lang="de-DE" dirty="0" smtClean="0"/>
              <a:t> </a:t>
            </a:r>
            <a:r>
              <a:rPr lang="de-DE" dirty="0" err="1" smtClean="0"/>
              <a:t>lines</a:t>
            </a:r>
            <a:endParaRPr lang="de-DE" dirty="0" smtClean="0"/>
          </a:p>
          <a:p>
            <a:pPr lvl="1"/>
            <a:r>
              <a:rPr lang="de-DE" dirty="0" smtClean="0"/>
              <a:t>Mapping </a:t>
            </a:r>
            <a:r>
              <a:rPr lang="de-DE" dirty="0" smtClean="0"/>
              <a:t>nicht-funktionaler </a:t>
            </a:r>
            <a:r>
              <a:rPr lang="de-DE" dirty="0" smtClean="0"/>
              <a:t>Anforderungen der Kunden auf Entwicklung und Konfiguration der Produktlinie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Themengebiete</a:t>
            </a:r>
            <a:endParaRPr lang="de-DE" dirty="0"/>
          </a:p>
        </p:txBody>
      </p:sp>
    </p:spTree>
  </p:cSld>
  <p:clrMapOvr>
    <a:masterClrMapping/>
  </p:clrMapOvr>
  <p:transition spd="slow" advClick="0" advTm="4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de-DE" dirty="0" err="1" smtClean="0"/>
              <a:t>Measuring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predicting</a:t>
            </a:r>
            <a:r>
              <a:rPr lang="de-DE" dirty="0" smtClean="0"/>
              <a:t> non-</a:t>
            </a:r>
            <a:r>
              <a:rPr lang="de-DE" dirty="0" err="1" smtClean="0"/>
              <a:t>functional</a:t>
            </a:r>
            <a:r>
              <a:rPr lang="de-DE" dirty="0" smtClean="0"/>
              <a:t> </a:t>
            </a:r>
            <a:r>
              <a:rPr lang="de-DE" dirty="0" err="1" smtClean="0"/>
              <a:t>properties</a:t>
            </a:r>
            <a:r>
              <a:rPr lang="de-DE" dirty="0" smtClean="0"/>
              <a:t> in variable / </a:t>
            </a:r>
            <a:r>
              <a:rPr lang="de-DE" dirty="0" err="1" smtClean="0"/>
              <a:t>customizable</a:t>
            </a:r>
            <a:r>
              <a:rPr lang="de-DE" dirty="0" smtClean="0"/>
              <a:t> </a:t>
            </a:r>
            <a:r>
              <a:rPr lang="de-DE" dirty="0" err="1" smtClean="0"/>
              <a:t>software</a:t>
            </a:r>
            <a:endParaRPr lang="de-DE" dirty="0" smtClean="0"/>
          </a:p>
          <a:p>
            <a:pPr lvl="1"/>
            <a:r>
              <a:rPr lang="de-DE" dirty="0" smtClean="0"/>
              <a:t>Übersicht über Messtechniken für </a:t>
            </a:r>
            <a:r>
              <a:rPr lang="de-DE" dirty="0" err="1" smtClean="0"/>
              <a:t>unterschiedl</a:t>
            </a:r>
            <a:r>
              <a:rPr lang="de-DE" dirty="0" smtClean="0"/>
              <a:t>. nicht-funktionale Eigenschaften (z.B.: Energie, Performance, Binärgröße, Arbeitsspeicher)</a:t>
            </a:r>
          </a:p>
          <a:p>
            <a:pPr lvl="1"/>
            <a:r>
              <a:rPr lang="de-DE" dirty="0" smtClean="0"/>
              <a:t>Übersicht über Vorhersagemodelle / -verfahren / -tools, um Eigenschaften von konfigurierter Software vorhersagen zu können</a:t>
            </a:r>
          </a:p>
          <a:p>
            <a:pPr lvl="1"/>
            <a:endParaRPr lang="de-DE" dirty="0" smtClean="0"/>
          </a:p>
          <a:p>
            <a:pPr>
              <a:buNone/>
            </a:pPr>
            <a:r>
              <a:rPr lang="de-DE" dirty="0" err="1" smtClean="0"/>
              <a:t>Interoperability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non-</a:t>
            </a:r>
            <a:r>
              <a:rPr lang="de-DE" dirty="0" err="1" smtClean="0"/>
              <a:t>functional</a:t>
            </a:r>
            <a:r>
              <a:rPr lang="de-DE" dirty="0" smtClean="0"/>
              <a:t> Properties (</a:t>
            </a:r>
            <a:r>
              <a:rPr lang="de-DE" dirty="0" err="1" smtClean="0"/>
              <a:t>intra</a:t>
            </a:r>
            <a:r>
              <a:rPr lang="de-DE" dirty="0" smtClean="0"/>
              <a:t>-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inter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Literaturanalyse zur </a:t>
            </a:r>
            <a:r>
              <a:rPr lang="de-DE" dirty="0" err="1" smtClean="0"/>
              <a:t>Interopabilität</a:t>
            </a:r>
            <a:r>
              <a:rPr lang="de-DE" dirty="0" smtClean="0"/>
              <a:t> von Systemen bzgl. nicht-funktionaler Eigenschaften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Themengebiete</a:t>
            </a:r>
            <a:endParaRPr lang="de-DE" dirty="0"/>
          </a:p>
        </p:txBody>
      </p:sp>
    </p:spTree>
  </p:cSld>
  <p:clrMapOvr>
    <a:masterClrMapping/>
  </p:clrMapOvr>
  <p:transition spd="slow" advClick="0" advTm="4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Nicht-funktionale Eigenschaft: Datenqualität in ES-Netzen</a:t>
            </a:r>
          </a:p>
          <a:p>
            <a:r>
              <a:rPr lang="de-DE" dirty="0" smtClean="0"/>
              <a:t>Ansatz 1:Transport der DQ-Information</a:t>
            </a:r>
          </a:p>
          <a:p>
            <a:r>
              <a:rPr lang="de-DE" dirty="0" smtClean="0"/>
              <a:t>Messwerte und Metadaten</a:t>
            </a:r>
          </a:p>
          <a:p>
            <a:r>
              <a:rPr lang="de-DE" dirty="0" smtClean="0"/>
              <a:t>Propagation im Netzwerk</a:t>
            </a:r>
          </a:p>
          <a:p>
            <a:r>
              <a:rPr lang="de-DE" dirty="0" smtClean="0"/>
              <a:t>Ansatz 2: Fusion redundanter Werte aus Knoten im Netzwerk</a:t>
            </a:r>
          </a:p>
          <a:p>
            <a:r>
              <a:rPr lang="de-DE" dirty="0" err="1" smtClean="0"/>
              <a:t>Fehlerbe</a:t>
            </a:r>
            <a:r>
              <a:rPr lang="de-DE" dirty="0" smtClean="0"/>
              <a:t>(</a:t>
            </a:r>
            <a:r>
              <a:rPr lang="de-DE" dirty="0" err="1" smtClean="0"/>
              <a:t>tr</a:t>
            </a:r>
            <a:r>
              <a:rPr lang="de-DE" dirty="0" smtClean="0"/>
              <a:t>)achtung  vs. </a:t>
            </a:r>
            <a:r>
              <a:rPr lang="de-DE" dirty="0" err="1" smtClean="0"/>
              <a:t>Voting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Themengebiete</a:t>
            </a:r>
            <a:endParaRPr lang="de-DE" dirty="0"/>
          </a:p>
        </p:txBody>
      </p:sp>
    </p:spTree>
  </p:cSld>
  <p:clrMapOvr>
    <a:masterClrMapping/>
  </p:clrMapOvr>
  <p:transition spd="slow" advClick="0" advTm="4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Beschreibung von stochastischen Objekten und Prozesse</a:t>
            </a:r>
          </a:p>
          <a:p>
            <a:r>
              <a:rPr lang="de-DE" dirty="0" smtClean="0"/>
              <a:t>Sensorwerte </a:t>
            </a:r>
            <a:r>
              <a:rPr lang="de-DE" dirty="0" smtClean="0"/>
              <a:t>liefern Daten </a:t>
            </a:r>
            <a:r>
              <a:rPr lang="de-DE" dirty="0" smtClean="0">
                <a:sym typeface="Wingdings" pitchFamily="2" charset="2"/>
              </a:rPr>
              <a:t> Rückschlüsse auf Objekte  Einbindung in Kontext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Themengebiete</a:t>
            </a:r>
            <a:endParaRPr lang="de-DE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043608" y="2620391"/>
          <a:ext cx="6696744" cy="3675477"/>
        </p:xfrm>
        <a:graphic>
          <a:graphicData uri="http://schemas.openxmlformats.org/presentationml/2006/ole">
            <p:oleObj spid="_x0000_s2050" name="Acrobat Document" r:id="rId3" imgW="5362409" imgH="2943157" progId="AcroExch.Document.7">
              <p:embed/>
            </p:oleObj>
          </a:graphicData>
        </a:graphic>
      </p:graphicFrame>
      <p:sp>
        <p:nvSpPr>
          <p:cNvPr id="5" name="Rechteck 4"/>
          <p:cNvSpPr/>
          <p:nvPr/>
        </p:nvSpPr>
        <p:spPr bwMode="auto">
          <a:xfrm>
            <a:off x="3059832" y="5229200"/>
            <a:ext cx="432048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Lucida Grande CY" pitchFamily="-111" charset="-52"/>
              <a:ea typeface="ヒラギノ角ゴ Pro W3" pitchFamily="-111" charset="-128"/>
              <a:cs typeface="ヒラギノ角ゴ Pro W3" pitchFamily="-111" charset="-128"/>
            </a:endParaRPr>
          </a:p>
        </p:txBody>
      </p:sp>
    </p:spTree>
  </p:cSld>
  <p:clrMapOvr>
    <a:masterClrMapping/>
  </p:clrMapOvr>
  <p:transition spd="slow" advClick="0" advTm="4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platzhalter 108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z="2000" dirty="0" smtClean="0"/>
              <a:t>20 Minuten Vortrag</a:t>
            </a:r>
          </a:p>
          <a:p>
            <a:r>
              <a:rPr lang="de-DE" sz="2000" dirty="0" smtClean="0"/>
              <a:t>5-10 Minuten Diskussion/Fragen</a:t>
            </a:r>
          </a:p>
          <a:p>
            <a:endParaRPr lang="de-DE" sz="2000" dirty="0" smtClean="0"/>
          </a:p>
          <a:p>
            <a:r>
              <a:rPr lang="de-DE" sz="2000" dirty="0" smtClean="0"/>
              <a:t>Überziehen: Redner wird abgewürgt</a:t>
            </a:r>
          </a:p>
          <a:p>
            <a:r>
              <a:rPr lang="de-DE" sz="2000" dirty="0" smtClean="0"/>
              <a:t>zu früh: mehr Fragen (ggf. mehr Kritik)</a:t>
            </a:r>
          </a:p>
          <a:p>
            <a:endParaRPr lang="de-DE" sz="2000" dirty="0" smtClean="0"/>
          </a:p>
          <a:p>
            <a:r>
              <a:rPr lang="de-DE" sz="2000" dirty="0" smtClean="0"/>
              <a:t>Notebook wird gestellt, vor Veranstaltung Präsentationen testen und bereitstellen!</a:t>
            </a:r>
            <a:endParaRPr lang="de-DE" sz="2000" dirty="0"/>
          </a:p>
        </p:txBody>
      </p:sp>
      <p:sp>
        <p:nvSpPr>
          <p:cNvPr id="118" name="Titel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Vortrag</a:t>
            </a:r>
            <a:endParaRPr lang="de-DE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platzhalter 108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z="2000" dirty="0" smtClean="0"/>
              <a:t>Kenne Dein(e) Publikum/Zielgruppe</a:t>
            </a:r>
          </a:p>
          <a:p>
            <a:endParaRPr lang="de-DE" sz="2000" dirty="0" smtClean="0"/>
          </a:p>
          <a:p>
            <a:r>
              <a:rPr lang="de-DE" sz="2000" dirty="0" smtClean="0"/>
              <a:t>Rede zum Publikum</a:t>
            </a:r>
          </a:p>
          <a:p>
            <a:r>
              <a:rPr lang="de-DE" sz="2000" dirty="0" smtClean="0"/>
              <a:t>Rede laut und deutlich (langsam)</a:t>
            </a:r>
          </a:p>
          <a:p>
            <a:r>
              <a:rPr lang="de-DE" sz="2000" dirty="0" smtClean="0"/>
              <a:t>Verstecke Dich nicht</a:t>
            </a:r>
          </a:p>
          <a:p>
            <a:r>
              <a:rPr lang="de-DE" sz="2000" dirty="0" smtClean="0"/>
              <a:t>Achte auf Augenkontakt</a:t>
            </a:r>
          </a:p>
          <a:p>
            <a:r>
              <a:rPr lang="de-DE" sz="2000" dirty="0" smtClean="0"/>
              <a:t>Lese nicht vor oder ab</a:t>
            </a:r>
          </a:p>
          <a:p>
            <a:r>
              <a:rPr lang="de-DE" sz="2000" dirty="0" smtClean="0"/>
              <a:t>Übe Dein Timing</a:t>
            </a:r>
          </a:p>
          <a:p>
            <a:endParaRPr lang="de-DE" sz="2000" dirty="0" smtClean="0"/>
          </a:p>
          <a:p>
            <a:r>
              <a:rPr lang="de-DE" sz="2000" dirty="0" smtClean="0"/>
              <a:t>Kenne Dein(e) Publikum/Zielgruppe</a:t>
            </a:r>
            <a:endParaRPr lang="de-DE" sz="2000" dirty="0"/>
          </a:p>
        </p:txBody>
      </p:sp>
      <p:sp>
        <p:nvSpPr>
          <p:cNvPr id="118" name="Titel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Präsentationsrichtlinien</a:t>
            </a:r>
            <a:endParaRPr lang="de-DE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platzhalter 108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e-DE" sz="2000" dirty="0" smtClean="0"/>
              <a:t>Stelle Dich selbst und Deinen Background vor (falls nötig)</a:t>
            </a:r>
          </a:p>
          <a:p>
            <a:pPr>
              <a:buNone/>
            </a:pPr>
            <a:r>
              <a:rPr lang="de-DE" sz="2000" dirty="0" smtClean="0"/>
              <a:t>Erkläre das Ziel des Vortrages frühzeitig</a:t>
            </a:r>
          </a:p>
          <a:p>
            <a:pPr>
              <a:buNone/>
            </a:pPr>
            <a:r>
              <a:rPr lang="de-DE" sz="2000" dirty="0" smtClean="0"/>
              <a:t>Motiviere Deine Arbeit</a:t>
            </a:r>
          </a:p>
          <a:p>
            <a:pPr>
              <a:buNone/>
            </a:pPr>
            <a:r>
              <a:rPr lang="de-DE" sz="2000" dirty="0" smtClean="0"/>
              <a:t>Hintergrundwissen soweit wie nötig</a:t>
            </a:r>
          </a:p>
          <a:p>
            <a:pPr>
              <a:buNone/>
            </a:pPr>
            <a:r>
              <a:rPr lang="de-DE" sz="2000" dirty="0" smtClean="0"/>
              <a:t>Hauptteil: </a:t>
            </a:r>
            <a:r>
              <a:rPr lang="de-DE" sz="2000" dirty="0" err="1" smtClean="0"/>
              <a:t>Cohesion</a:t>
            </a:r>
            <a:r>
              <a:rPr lang="de-DE" sz="2000" dirty="0" smtClean="0"/>
              <a:t>! - wichtigsten Ergebnisse - überspringe</a:t>
            </a:r>
          </a:p>
          <a:p>
            <a:pPr>
              <a:buNone/>
            </a:pPr>
            <a:r>
              <a:rPr lang="de-DE" sz="2000" dirty="0" smtClean="0"/>
              <a:t>Details</a:t>
            </a:r>
          </a:p>
          <a:p>
            <a:pPr>
              <a:buNone/>
            </a:pPr>
            <a:r>
              <a:rPr lang="de-DE" sz="2000" dirty="0" smtClean="0"/>
              <a:t>Zusammenfassung</a:t>
            </a:r>
          </a:p>
          <a:p>
            <a:r>
              <a:rPr lang="de-DE" sz="2000" dirty="0" smtClean="0"/>
              <a:t>Fasse die Hauptpunkte zusammen, Hauptaussage (</a:t>
            </a:r>
            <a:r>
              <a:rPr lang="de-DE" sz="2000" dirty="0" err="1" smtClean="0"/>
              <a:t>take-away-message</a:t>
            </a:r>
            <a:r>
              <a:rPr lang="de-DE" sz="2000" dirty="0" smtClean="0"/>
              <a:t>)</a:t>
            </a:r>
          </a:p>
          <a:p>
            <a:r>
              <a:rPr lang="de-DE" sz="2000" dirty="0" smtClean="0"/>
              <a:t>Betone Schlüsse und Konsequenzen</a:t>
            </a:r>
          </a:p>
          <a:p>
            <a:pPr>
              <a:buNone/>
            </a:pPr>
            <a:r>
              <a:rPr lang="de-DE" sz="2000" dirty="0" smtClean="0"/>
              <a:t>Literatur, wenn in Folien benutzt</a:t>
            </a:r>
            <a:endParaRPr lang="de-DE" sz="2000" dirty="0"/>
          </a:p>
        </p:txBody>
      </p:sp>
      <p:sp>
        <p:nvSpPr>
          <p:cNvPr id="118" name="Titel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Vortrag: Struktur</a:t>
            </a:r>
            <a:endParaRPr lang="de-DE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platzhalter 108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nb-NO" sz="2000" dirty="0" smtClean="0"/>
              <a:t>20 min, ca. 7 bis 15 Folien</a:t>
            </a:r>
          </a:p>
          <a:p>
            <a:pPr>
              <a:buNone/>
            </a:pPr>
            <a:r>
              <a:rPr lang="de-DE" sz="2000" dirty="0" err="1" smtClean="0"/>
              <a:t>Fontgröße</a:t>
            </a:r>
            <a:r>
              <a:rPr lang="de-DE" sz="2000" dirty="0" smtClean="0"/>
              <a:t>  18, </a:t>
            </a:r>
            <a:r>
              <a:rPr lang="de-DE" sz="2000" dirty="0" err="1" smtClean="0"/>
              <a:t>sans-serife</a:t>
            </a:r>
            <a:r>
              <a:rPr lang="de-DE" sz="2000" dirty="0" smtClean="0"/>
              <a:t> Fonts</a:t>
            </a:r>
          </a:p>
          <a:p>
            <a:pPr>
              <a:buNone/>
            </a:pPr>
            <a:r>
              <a:rPr lang="de-DE" sz="2000" dirty="0" smtClean="0"/>
              <a:t>Name, Titel und Zugehörigkeit auf jeder Folie</a:t>
            </a:r>
          </a:p>
          <a:p>
            <a:pPr>
              <a:buNone/>
            </a:pPr>
            <a:r>
              <a:rPr lang="de-DE" sz="2000" dirty="0" smtClean="0"/>
              <a:t>Zusammenfassung</a:t>
            </a:r>
          </a:p>
          <a:p>
            <a:r>
              <a:rPr lang="de-DE" dirty="0" smtClean="0"/>
              <a:t>Fasse die Hauptpunkte zusammen, Hauptaussage </a:t>
            </a:r>
          </a:p>
          <a:p>
            <a:r>
              <a:rPr lang="de-DE" dirty="0" smtClean="0"/>
              <a:t>Betone Schlüsse und Konsequenzen auf jeder Folie</a:t>
            </a:r>
          </a:p>
          <a:p>
            <a:r>
              <a:rPr lang="de-DE" dirty="0" smtClean="0"/>
              <a:t>Foliennummern auf jeder Folie</a:t>
            </a:r>
          </a:p>
          <a:p>
            <a:r>
              <a:rPr lang="de-DE" dirty="0" smtClean="0"/>
              <a:t>Nur ein Thema pro Folie</a:t>
            </a:r>
          </a:p>
          <a:p>
            <a:r>
              <a:rPr lang="de-DE" dirty="0" smtClean="0"/>
              <a:t>Farben und Visualisierungen nur wo/wenn nötig</a:t>
            </a:r>
          </a:p>
          <a:p>
            <a:r>
              <a:rPr lang="de-DE" dirty="0" smtClean="0"/>
              <a:t>Vermeide übervolle Folien (&gt; 7 Objekte oder &gt; 36 Wörter)</a:t>
            </a:r>
          </a:p>
          <a:p>
            <a:r>
              <a:rPr lang="de-DE" dirty="0" smtClean="0"/>
              <a:t>Vermeide ganze Sätze, stattdessen fasse Inhalt zusammen (benutze Schlag-/Stichwörter)</a:t>
            </a:r>
          </a:p>
          <a:p>
            <a:pPr>
              <a:buNone/>
            </a:pPr>
            <a:r>
              <a:rPr lang="de-DE" sz="2000" dirty="0" smtClean="0"/>
              <a:t>Literatur, wenn in Folien benutzt</a:t>
            </a:r>
            <a:endParaRPr lang="de-DE" sz="2000" dirty="0"/>
          </a:p>
        </p:txBody>
      </p:sp>
      <p:sp>
        <p:nvSpPr>
          <p:cNvPr id="118" name="Titel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Vortrag</a:t>
            </a:r>
            <a:endParaRPr lang="de-DE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sz="2400" dirty="0" smtClean="0"/>
          </a:p>
          <a:p>
            <a:pPr>
              <a:buNone/>
            </a:pPr>
            <a:r>
              <a:rPr lang="de-DE" sz="2400" dirty="0" smtClean="0"/>
              <a:t>Allgemeines</a:t>
            </a:r>
          </a:p>
          <a:p>
            <a:endParaRPr lang="de-DE" sz="2400" dirty="0" smtClean="0"/>
          </a:p>
          <a:p>
            <a:pPr>
              <a:buNone/>
            </a:pPr>
            <a:r>
              <a:rPr lang="de-DE" sz="2400" dirty="0" smtClean="0"/>
              <a:t>Themen Datenqualität</a:t>
            </a:r>
          </a:p>
          <a:p>
            <a:endParaRPr lang="de-DE" sz="2400" dirty="0" smtClean="0"/>
          </a:p>
          <a:p>
            <a:pPr>
              <a:buNone/>
            </a:pPr>
            <a:r>
              <a:rPr lang="de-DE" sz="2400" dirty="0" smtClean="0"/>
              <a:t>Seminardurchführung</a:t>
            </a:r>
          </a:p>
          <a:p>
            <a:endParaRPr lang="de-DE" sz="2400" dirty="0" smtClean="0"/>
          </a:p>
          <a:p>
            <a:pPr>
              <a:buNone/>
            </a:pPr>
            <a:r>
              <a:rPr lang="de-DE" sz="2400" dirty="0" smtClean="0"/>
              <a:t>Themenvergabe</a:t>
            </a:r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platzhalter 108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e-DE" sz="2000" dirty="0" smtClean="0"/>
              <a:t>Bekanntgeben von neuen Errungenschaften/Erfahrungen</a:t>
            </a:r>
          </a:p>
          <a:p>
            <a:r>
              <a:rPr lang="de-DE" sz="2000" dirty="0" smtClean="0"/>
              <a:t>Publizieren = Ultimatives Ergebnis wissenschaftlicher Arbeit</a:t>
            </a:r>
          </a:p>
          <a:p>
            <a:r>
              <a:rPr lang="de-DE" sz="2000" dirty="0" smtClean="0"/>
              <a:t>Forschung ist nie beendet, solange sie nicht publiziert wurde</a:t>
            </a:r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r>
              <a:rPr lang="de-DE" sz="2000" dirty="0" smtClean="0"/>
              <a:t>Andere (z.B. Community) über die eigene Arbeit informieren</a:t>
            </a:r>
          </a:p>
          <a:p>
            <a:r>
              <a:rPr lang="de-DE" sz="2000" dirty="0" smtClean="0"/>
              <a:t>Anerkennung/Beachtung</a:t>
            </a:r>
          </a:p>
          <a:p>
            <a:r>
              <a:rPr lang="de-DE" sz="2000" dirty="0" smtClean="0"/>
              <a:t>Kontakte, wertvolle Zusammen-/Mitarbeit</a:t>
            </a:r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r>
              <a:rPr lang="de-DE" sz="2000" dirty="0" smtClean="0"/>
              <a:t>Bekomme Feedback</a:t>
            </a:r>
          </a:p>
          <a:p>
            <a:r>
              <a:rPr lang="de-DE" sz="2000" dirty="0" smtClean="0"/>
              <a:t>extern, unabhängig, anonym</a:t>
            </a:r>
            <a:endParaRPr lang="de-DE" sz="2000" dirty="0"/>
          </a:p>
        </p:txBody>
      </p:sp>
      <p:sp>
        <p:nvSpPr>
          <p:cNvPr id="118" name="Titel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Warum ein Papier schreiben?</a:t>
            </a:r>
            <a:endParaRPr lang="de-DE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platzhalter 108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e-DE" sz="2000" dirty="0" smtClean="0"/>
              <a:t>Man schreibt für den Leser (insb. Gutachter)!</a:t>
            </a:r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r>
              <a:rPr lang="de-DE" sz="2000" dirty="0" smtClean="0"/>
              <a:t>Kommunikation zwischen dem Leser und einem selbst</a:t>
            </a:r>
          </a:p>
          <a:p>
            <a:pPr>
              <a:buNone/>
            </a:pPr>
            <a:r>
              <a:rPr lang="de-DE" sz="2000" dirty="0" smtClean="0"/>
              <a:t>Bedenke den Hintergrund/das Wissen der Leser</a:t>
            </a:r>
          </a:p>
          <a:p>
            <a:pPr>
              <a:buNone/>
            </a:pPr>
            <a:r>
              <a:rPr lang="de-DE" sz="2000" dirty="0" smtClean="0"/>
              <a:t>Habe immer die Evaluierungskriterien in Gedanken:</a:t>
            </a:r>
          </a:p>
          <a:p>
            <a:r>
              <a:rPr lang="de-DE" sz="2000" dirty="0" err="1" smtClean="0"/>
              <a:t>Orginaler</a:t>
            </a:r>
            <a:r>
              <a:rPr lang="de-DE" sz="2000" dirty="0" smtClean="0"/>
              <a:t> Beitrag</a:t>
            </a:r>
          </a:p>
          <a:p>
            <a:r>
              <a:rPr lang="de-DE" sz="2000" dirty="0" smtClean="0"/>
              <a:t>Signifikantes Problem</a:t>
            </a:r>
          </a:p>
          <a:p>
            <a:r>
              <a:rPr lang="de-DE" sz="2000" dirty="0" smtClean="0"/>
              <a:t>Signifikante Lösung</a:t>
            </a:r>
          </a:p>
          <a:p>
            <a:r>
              <a:rPr lang="de-DE" sz="2000" dirty="0" smtClean="0"/>
              <a:t>Aussagekräftige (robuste) Ergebnisse</a:t>
            </a:r>
          </a:p>
          <a:p>
            <a:r>
              <a:rPr lang="de-DE" sz="2000" dirty="0" smtClean="0"/>
              <a:t>Hochqualitative Präsentation</a:t>
            </a:r>
            <a:endParaRPr lang="de-DE" sz="2000" dirty="0"/>
          </a:p>
        </p:txBody>
      </p:sp>
      <p:sp>
        <p:nvSpPr>
          <p:cNvPr id="118" name="Titel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Was gehört in ein Papier?</a:t>
            </a:r>
            <a:endParaRPr lang="de-DE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platzhalter 108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endParaRPr lang="de-DE" sz="2000" dirty="0" smtClean="0"/>
          </a:p>
          <a:p>
            <a:r>
              <a:rPr lang="de-DE" sz="2000" dirty="0" smtClean="0"/>
              <a:t>Titel</a:t>
            </a:r>
          </a:p>
          <a:p>
            <a:r>
              <a:rPr lang="de-DE" sz="2000" dirty="0" smtClean="0"/>
              <a:t>Zusammenfassung</a:t>
            </a:r>
          </a:p>
          <a:p>
            <a:r>
              <a:rPr lang="de-DE" sz="2000" dirty="0" smtClean="0"/>
              <a:t>Einleitung/ -führung</a:t>
            </a:r>
          </a:p>
          <a:p>
            <a:r>
              <a:rPr lang="de-DE" sz="2000" dirty="0" smtClean="0"/>
              <a:t>Verwandte Arbeiten (auch nach Diskussion üblich/möglich)</a:t>
            </a:r>
          </a:p>
          <a:p>
            <a:r>
              <a:rPr lang="de-DE" sz="2000" dirty="0" smtClean="0"/>
              <a:t>Eigene Arbeit (evtl. mehrere (Unter-)Kapitel)</a:t>
            </a:r>
          </a:p>
          <a:p>
            <a:r>
              <a:rPr lang="de-DE" sz="2000" dirty="0" smtClean="0"/>
              <a:t>Evaluierung</a:t>
            </a:r>
          </a:p>
          <a:p>
            <a:r>
              <a:rPr lang="de-DE" sz="2000" dirty="0" smtClean="0"/>
              <a:t>Diskussion</a:t>
            </a:r>
          </a:p>
          <a:p>
            <a:r>
              <a:rPr lang="de-DE" sz="2000" dirty="0" smtClean="0"/>
              <a:t>Schlussfolgerung und Ausblick</a:t>
            </a:r>
          </a:p>
          <a:p>
            <a:r>
              <a:rPr lang="de-DE" sz="2000" dirty="0" smtClean="0"/>
              <a:t>Referenzen/Literatur</a:t>
            </a:r>
            <a:endParaRPr lang="de-DE" sz="2000" dirty="0"/>
          </a:p>
        </p:txBody>
      </p:sp>
      <p:sp>
        <p:nvSpPr>
          <p:cNvPr id="118" name="Titel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Aufbau eines Papiers</a:t>
            </a:r>
            <a:endParaRPr lang="de-DE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platzhalter 108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de-DE" sz="2400" dirty="0" smtClean="0"/>
          </a:p>
          <a:p>
            <a:r>
              <a:rPr lang="de-DE" sz="2400" dirty="0" err="1" smtClean="0"/>
              <a:t>Cohesion</a:t>
            </a:r>
            <a:r>
              <a:rPr lang="de-DE" sz="2400" dirty="0" smtClean="0"/>
              <a:t> (Zusammenhang)</a:t>
            </a:r>
          </a:p>
          <a:p>
            <a:r>
              <a:rPr lang="de-DE" sz="2400" dirty="0" smtClean="0"/>
              <a:t>Roter Faden/</a:t>
            </a:r>
            <a:r>
              <a:rPr lang="de-DE" sz="2400" dirty="0" err="1" smtClean="0"/>
              <a:t>Gedankenfluß</a:t>
            </a:r>
            <a:endParaRPr lang="de-DE" sz="2400" dirty="0" smtClean="0"/>
          </a:p>
          <a:p>
            <a:r>
              <a:rPr lang="de-DE" sz="2400" dirty="0" smtClean="0"/>
              <a:t>In sich geschlossen</a:t>
            </a:r>
          </a:p>
          <a:p>
            <a:r>
              <a:rPr lang="en-US" sz="2400" dirty="0" smtClean="0"/>
              <a:t>Say what you’re saying before saying it</a:t>
            </a:r>
          </a:p>
          <a:p>
            <a:r>
              <a:rPr lang="de-DE" sz="2400" dirty="0" smtClean="0"/>
              <a:t>Vermeidung bloßer Beschreibungen</a:t>
            </a:r>
            <a:endParaRPr lang="de-DE" sz="2400" dirty="0"/>
          </a:p>
        </p:txBody>
      </p:sp>
      <p:sp>
        <p:nvSpPr>
          <p:cNvPr id="118" name="Titel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Stil</a:t>
            </a:r>
            <a:endParaRPr lang="de-DE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platzhalter 108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z="2000" dirty="0" smtClean="0"/>
              <a:t>Fehlende Motivation</a:t>
            </a:r>
          </a:p>
          <a:p>
            <a:r>
              <a:rPr lang="de-DE" sz="2000" dirty="0" smtClean="0"/>
              <a:t>Unklare Ziele, unklarer Beitrag</a:t>
            </a:r>
          </a:p>
          <a:p>
            <a:r>
              <a:rPr lang="de-DE" sz="2000" dirty="0" smtClean="0"/>
              <a:t>Fehlende Begründung</a:t>
            </a:r>
          </a:p>
          <a:p>
            <a:r>
              <a:rPr lang="de-DE" sz="2000" dirty="0" smtClean="0"/>
              <a:t>Endlose Diskussionen, ungenutzter Background</a:t>
            </a:r>
          </a:p>
          <a:p>
            <a:r>
              <a:rPr lang="de-DE" sz="2000" dirty="0" smtClean="0"/>
              <a:t>Fehlende </a:t>
            </a:r>
            <a:r>
              <a:rPr lang="de-DE" sz="2000" dirty="0" err="1" smtClean="0"/>
              <a:t>Cohesion</a:t>
            </a:r>
            <a:endParaRPr lang="de-DE" sz="2000" dirty="0" smtClean="0"/>
          </a:p>
          <a:p>
            <a:r>
              <a:rPr lang="de-DE" sz="2000" dirty="0" smtClean="0"/>
              <a:t>Das große Bild fehlt (einfach nur Details)</a:t>
            </a:r>
          </a:p>
          <a:p>
            <a:r>
              <a:rPr lang="de-DE" sz="2000" dirty="0" smtClean="0"/>
              <a:t>Fehlende Schlussfolgerung oder Ergebnisse</a:t>
            </a:r>
          </a:p>
          <a:p>
            <a:r>
              <a:rPr lang="de-DE" sz="2000" dirty="0" smtClean="0"/>
              <a:t>Umgangssprache, fehlendes (Hintergrund-)Wissen</a:t>
            </a:r>
          </a:p>
          <a:p>
            <a:r>
              <a:rPr lang="de-DE" sz="2000" dirty="0" smtClean="0"/>
              <a:t>Fehlende verwandte Arbeiten</a:t>
            </a:r>
          </a:p>
          <a:p>
            <a:r>
              <a:rPr lang="de-DE" sz="2000" dirty="0" smtClean="0"/>
              <a:t>Max. Seiten (hier 15) überschreiten, aber auch nicht nur Hälfte nutzen</a:t>
            </a:r>
          </a:p>
          <a:p>
            <a:r>
              <a:rPr lang="de-DE" sz="2000" dirty="0" smtClean="0"/>
              <a:t>Nicht an Vorlage halten</a:t>
            </a:r>
            <a:endParaRPr lang="de-DE" sz="2000" dirty="0"/>
          </a:p>
        </p:txBody>
      </p:sp>
      <p:sp>
        <p:nvSpPr>
          <p:cNvPr id="118" name="Titel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err="1" smtClean="0"/>
              <a:t>Don‘t</a:t>
            </a: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el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Themenvergabe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214282" y="1397000"/>
          <a:ext cx="871543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59"/>
                <a:gridCol w="1607355"/>
                <a:gridCol w="2750363"/>
                <a:gridCol w="2178859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Thema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Bearbeiter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Thema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Bearbeiter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UcPeriod"/>
                      </a:pP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UcPeriod"/>
                      </a:pP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005_INF_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-68262" y="1600200"/>
            <a:ext cx="8605837" cy="457200"/>
          </a:xfrm>
        </p:spPr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Danke für die Aufmerksamkeit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57157" y="2204864"/>
            <a:ext cx="84633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bg1"/>
                </a:solidFill>
              </a:rPr>
              <a:t>wwwiti.cs.uni-magdeburg.de/</a:t>
            </a:r>
            <a:r>
              <a:rPr lang="de-DE" sz="3200" b="1" dirty="0" err="1" smtClean="0">
                <a:solidFill>
                  <a:schemeClr val="bg1"/>
                </a:solidFill>
              </a:rPr>
              <a:t>iti_db</a:t>
            </a:r>
            <a:endParaRPr lang="de-DE" sz="3200" b="1" dirty="0" smtClean="0">
              <a:solidFill>
                <a:schemeClr val="bg1"/>
              </a:solidFill>
            </a:endParaRPr>
          </a:p>
          <a:p>
            <a:pPr algn="l"/>
            <a:r>
              <a:rPr lang="de-DE" sz="3200" b="1" dirty="0" smtClean="0">
                <a:solidFill>
                  <a:schemeClr val="bg1"/>
                </a:solidFill>
              </a:rPr>
              <a:t>  Dr. V. Köppen: </a:t>
            </a:r>
            <a:r>
              <a:rPr lang="de-DE" b="1" dirty="0" smtClean="0">
                <a:solidFill>
                  <a:schemeClr val="bg1"/>
                </a:solidFill>
              </a:rPr>
              <a:t>vkoeppen@ovgu.de</a:t>
            </a:r>
            <a:endParaRPr lang="de-DE" sz="3200" b="1" dirty="0" smtClean="0">
              <a:solidFill>
                <a:schemeClr val="bg1"/>
              </a:solidFill>
            </a:endParaRPr>
          </a:p>
          <a:p>
            <a:pPr algn="l"/>
            <a:r>
              <a:rPr lang="de-DE" sz="3200" b="1" dirty="0" smtClean="0">
                <a:solidFill>
                  <a:schemeClr val="bg1"/>
                </a:solidFill>
              </a:rPr>
              <a:t>   N. Siegmund: </a:t>
            </a:r>
            <a:r>
              <a:rPr lang="de-DE" sz="2000" b="1" dirty="0" smtClean="0">
                <a:solidFill>
                  <a:schemeClr val="bg1"/>
                </a:solidFill>
              </a:rPr>
              <a:t>nsiegmund@iti.cs.uni-magdeburg.de</a:t>
            </a:r>
            <a:r>
              <a:rPr lang="de-DE" sz="2000" b="1" dirty="0" smtClean="0">
                <a:solidFill>
                  <a:schemeClr val="bg1"/>
                </a:solidFill>
              </a:rPr>
              <a:t/>
            </a:r>
            <a:br>
              <a:rPr lang="de-DE" sz="2000" b="1" dirty="0" smtClean="0">
                <a:solidFill>
                  <a:schemeClr val="bg1"/>
                </a:solidFill>
              </a:rPr>
            </a:br>
            <a:r>
              <a:rPr lang="de-DE" sz="2000" b="1" dirty="0" smtClean="0">
                <a:solidFill>
                  <a:schemeClr val="bg1"/>
                </a:solidFill>
              </a:rPr>
              <a:t>                  </a:t>
            </a:r>
            <a:r>
              <a:rPr lang="de-DE" sz="3200" b="1" dirty="0" smtClean="0">
                <a:solidFill>
                  <a:schemeClr val="bg1"/>
                </a:solidFill>
              </a:rPr>
              <a:t>M. Mory: </a:t>
            </a:r>
            <a:r>
              <a:rPr lang="de-DE" b="1" dirty="0" smtClean="0">
                <a:solidFill>
                  <a:schemeClr val="bg1"/>
                </a:solidFill>
              </a:rPr>
              <a:t>maik.mory@ovgu.de</a:t>
            </a:r>
            <a:endParaRPr lang="de-DE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platzhalter 108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e-DE" sz="2000" dirty="0" smtClean="0"/>
              <a:t>Leistungen:</a:t>
            </a:r>
          </a:p>
          <a:p>
            <a:r>
              <a:rPr lang="de-DE" sz="2000" dirty="0" smtClean="0"/>
              <a:t>1 Vortrag (vorab in der Konsultation besprechen!)</a:t>
            </a:r>
          </a:p>
          <a:p>
            <a:r>
              <a:rPr lang="de-DE" sz="2000" dirty="0" smtClean="0"/>
              <a:t>Ausarbeitung (ca. </a:t>
            </a:r>
            <a:r>
              <a:rPr lang="de-DE" sz="2000" dirty="0" smtClean="0"/>
              <a:t>6-8 </a:t>
            </a:r>
            <a:r>
              <a:rPr lang="de-DE" sz="2000" dirty="0" smtClean="0"/>
              <a:t>Seiten pro Teilnehmer </a:t>
            </a:r>
            <a:br>
              <a:rPr lang="de-DE" sz="2000" dirty="0" smtClean="0"/>
            </a:br>
            <a:r>
              <a:rPr lang="de-DE" sz="2000" dirty="0" smtClean="0"/>
              <a:t>davon mind. </a:t>
            </a:r>
            <a:r>
              <a:rPr lang="de-DE" sz="2000" dirty="0" smtClean="0"/>
              <a:t>5 </a:t>
            </a:r>
            <a:r>
              <a:rPr lang="de-DE" sz="2000" dirty="0" smtClean="0"/>
              <a:t>Inhalt)</a:t>
            </a:r>
          </a:p>
          <a:p>
            <a:r>
              <a:rPr lang="de-DE" sz="2000" dirty="0" smtClean="0"/>
              <a:t>Einführungsveranstaltung am </a:t>
            </a:r>
            <a:r>
              <a:rPr lang="de-DE" sz="2000" dirty="0" smtClean="0"/>
              <a:t>14.04.2011 </a:t>
            </a:r>
            <a:r>
              <a:rPr lang="de-DE" sz="2000" dirty="0" smtClean="0"/>
              <a:t>(heute)</a:t>
            </a:r>
          </a:p>
          <a:p>
            <a:r>
              <a:rPr lang="de-DE" sz="2000" dirty="0" smtClean="0"/>
              <a:t>Präsentationen am </a:t>
            </a:r>
            <a:r>
              <a:rPr lang="de-DE" sz="2000" dirty="0" smtClean="0"/>
              <a:t>???</a:t>
            </a:r>
            <a:endParaRPr lang="de-DE" sz="2000" dirty="0" smtClean="0"/>
          </a:p>
          <a:p>
            <a:r>
              <a:rPr lang="de-DE" sz="2000" dirty="0" smtClean="0"/>
              <a:t>Abgabe der Ausarbeitung </a:t>
            </a:r>
            <a:r>
              <a:rPr lang="de-DE" sz="2000" dirty="0" smtClean="0"/>
              <a:t>01.07.2011 </a:t>
            </a:r>
            <a:endParaRPr lang="de-DE" sz="2000" dirty="0" smtClean="0"/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r>
              <a:rPr lang="de-DE" sz="2000" dirty="0" smtClean="0"/>
              <a:t>Bewertung</a:t>
            </a:r>
          </a:p>
          <a:p>
            <a:r>
              <a:rPr lang="de-DE" sz="2000" dirty="0" smtClean="0"/>
              <a:t>Vorträge ~40-50% (20 min Vortrag + 10 min Diskussion)</a:t>
            </a:r>
          </a:p>
          <a:p>
            <a:r>
              <a:rPr lang="de-DE" sz="2000" dirty="0" smtClean="0"/>
              <a:t>Ausarbeitung 50-60%</a:t>
            </a:r>
            <a:endParaRPr lang="de-DE" sz="2000" dirty="0"/>
          </a:p>
        </p:txBody>
      </p:sp>
      <p:sp>
        <p:nvSpPr>
          <p:cNvPr id="118" name="Titel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Allgemeines: Seminarablauf</a:t>
            </a:r>
            <a:endParaRPr lang="de-DE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platzhalter 108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e-DE" sz="2000" dirty="0" smtClean="0"/>
              <a:t>Wichtige "Soft Skills" oder auch Schlüsselkompetenzen erlernen</a:t>
            </a:r>
          </a:p>
          <a:p>
            <a:r>
              <a:rPr lang="de-DE" sz="2000" dirty="0" smtClean="0"/>
              <a:t>ein wissenschaftliches Papier schreiben</a:t>
            </a:r>
          </a:p>
          <a:p>
            <a:r>
              <a:rPr lang="de-DE" sz="2000" dirty="0" smtClean="0"/>
              <a:t>wissenschaftliche Literatursuche und -analyse</a:t>
            </a:r>
          </a:p>
          <a:p>
            <a:r>
              <a:rPr lang="de-DE" sz="2000" dirty="0" smtClean="0"/>
              <a:t>Vortragsweisen und -stil üben</a:t>
            </a:r>
          </a:p>
          <a:p>
            <a:r>
              <a:rPr lang="de-DE" sz="2000" dirty="0" smtClean="0"/>
              <a:t>"Konferenzflair" erleben</a:t>
            </a:r>
          </a:p>
          <a:p>
            <a:r>
              <a:rPr lang="de-DE" sz="2000" dirty="0" smtClean="0"/>
              <a:t>Arbeit mit entsprechenden Vorlagen (Empfehlung: </a:t>
            </a:r>
            <a:r>
              <a:rPr lang="de-DE" sz="2000" dirty="0" err="1" smtClean="0"/>
              <a:t>LaTeX</a:t>
            </a:r>
            <a:r>
              <a:rPr lang="de-DE" sz="2000" dirty="0" smtClean="0"/>
              <a:t>)</a:t>
            </a:r>
          </a:p>
          <a:p>
            <a:r>
              <a:rPr lang="de-DE" sz="2000" dirty="0" smtClean="0"/>
              <a:t>...</a:t>
            </a:r>
          </a:p>
          <a:p>
            <a:pPr>
              <a:buNone/>
            </a:pPr>
            <a:endParaRPr lang="de-DE" sz="2000" dirty="0" smtClean="0"/>
          </a:p>
          <a:p>
            <a:pPr>
              <a:buNone/>
            </a:pPr>
            <a:r>
              <a:rPr lang="de-DE" sz="2000" dirty="0" smtClean="0"/>
              <a:t>Diese sind genauso wichtig für eine akademische Karriere wie für eine Karriere in der Wirtschaft</a:t>
            </a:r>
            <a:endParaRPr lang="de-DE" sz="2000" dirty="0"/>
          </a:p>
        </p:txBody>
      </p:sp>
      <p:sp>
        <p:nvSpPr>
          <p:cNvPr id="118" name="Titel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Allgemeines: Warum dieses Seminar</a:t>
            </a:r>
            <a:endParaRPr lang="de-DE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platzhalter 108"/>
          <p:cNvSpPr>
            <a:spLocks noGrp="1"/>
          </p:cNvSpPr>
          <p:nvPr>
            <p:ph type="body" sz="quarter" idx="10"/>
          </p:nvPr>
        </p:nvSpPr>
        <p:spPr>
          <a:xfrm>
            <a:off x="2" y="1143000"/>
            <a:ext cx="9143998" cy="36449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de-DE" sz="2000" dirty="0" smtClean="0"/>
              <a:t>Wir geben keine speziellen Themen vor, sondern nur größere Themengebiete</a:t>
            </a:r>
          </a:p>
          <a:p>
            <a:pPr>
              <a:buNone/>
            </a:pPr>
            <a:r>
              <a:rPr lang="de-DE" sz="2000" dirty="0" smtClean="0"/>
              <a:t>Ein Themengebiet wird wie folgt bearbeitet:</a:t>
            </a:r>
          </a:p>
          <a:p>
            <a:r>
              <a:rPr lang="de-DE" dirty="0" smtClean="0"/>
              <a:t>erste Sichtung der aktuellen Forschung (nicht älter als 5 Jahre)</a:t>
            </a:r>
          </a:p>
          <a:p>
            <a:r>
              <a:rPr lang="de-DE" dirty="0" smtClean="0"/>
              <a:t>Auswahl eines spezielleren Themas aus der ersten Sichtung</a:t>
            </a:r>
          </a:p>
          <a:p>
            <a:r>
              <a:rPr lang="de-DE" dirty="0" smtClean="0"/>
              <a:t>die Auswahl nicht zu weit fassen, ein Thema wie "Data Warehousing" kann man nicht erfassen</a:t>
            </a:r>
          </a:p>
          <a:p>
            <a:r>
              <a:rPr lang="de-DE" dirty="0" smtClean="0"/>
              <a:t>das gewählte Thema sollte in den letzten Jahren eine wissenschaftliche Relevanz haben/gehabt haben</a:t>
            </a:r>
          </a:p>
          <a:p>
            <a:r>
              <a:rPr lang="de-DE" dirty="0" smtClean="0"/>
              <a:t>Verständnis und Einordnung des gewählten Themas in die aktuelle Forschung</a:t>
            </a:r>
          </a:p>
          <a:p>
            <a:r>
              <a:rPr lang="de-DE" dirty="0" smtClean="0"/>
              <a:t>kritische Analyse und Abgrenzung des Themas gehört ebenfalls dazu</a:t>
            </a:r>
          </a:p>
          <a:p>
            <a:r>
              <a:rPr lang="de-DE" dirty="0" smtClean="0"/>
              <a:t>...</a:t>
            </a:r>
            <a:endParaRPr lang="de-DE" dirty="0"/>
          </a:p>
        </p:txBody>
      </p:sp>
      <p:sp>
        <p:nvSpPr>
          <p:cNvPr id="118" name="Titel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Allgemeines: Themengebiete</a:t>
            </a:r>
            <a:endParaRPr lang="de-DE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platzhalter 108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z="2000" dirty="0" smtClean="0"/>
              <a:t>offene Fragen in Bezug auf die Forschung aus bereits besuchten Lehrveranstaltungen</a:t>
            </a:r>
          </a:p>
          <a:p>
            <a:r>
              <a:rPr lang="de-DE" sz="2000" dirty="0" smtClean="0"/>
              <a:t>allgemein große Konferenzen wie VLDB, SIGMOD/PODS, etc.</a:t>
            </a:r>
          </a:p>
          <a:p>
            <a:r>
              <a:rPr lang="de-DE" sz="2000" dirty="0" smtClean="0"/>
              <a:t>Bibliothek Online und gedruckt</a:t>
            </a:r>
          </a:p>
          <a:p>
            <a:r>
              <a:rPr lang="de-DE" sz="2000" dirty="0" smtClean="0"/>
              <a:t>scholar.google.com</a:t>
            </a:r>
          </a:p>
          <a:p>
            <a:r>
              <a:rPr lang="de-DE" sz="2000" dirty="0" smtClean="0"/>
              <a:t>ACM Digital Library</a:t>
            </a:r>
          </a:p>
          <a:p>
            <a:r>
              <a:rPr lang="de-DE" sz="2000" dirty="0" smtClean="0"/>
              <a:t>dblp.uni-trier.de</a:t>
            </a:r>
          </a:p>
          <a:p>
            <a:r>
              <a:rPr lang="de-DE" sz="2000" dirty="0" smtClean="0"/>
              <a:t>IEEE </a:t>
            </a:r>
            <a:r>
              <a:rPr lang="de-DE" sz="2000" dirty="0" err="1" smtClean="0"/>
              <a:t>Xplore</a:t>
            </a:r>
            <a:endParaRPr lang="de-DE" sz="2000" dirty="0" smtClean="0"/>
          </a:p>
          <a:p>
            <a:r>
              <a:rPr lang="de-DE" sz="2000" dirty="0" smtClean="0"/>
              <a:t>...</a:t>
            </a:r>
          </a:p>
          <a:p>
            <a:r>
              <a:rPr lang="de-DE" sz="2000" dirty="0" err="1" smtClean="0"/>
              <a:t>Related</a:t>
            </a:r>
            <a:r>
              <a:rPr lang="de-DE" sz="2000" dirty="0" smtClean="0"/>
              <a:t> Work in den Papieren und den Portalen ...</a:t>
            </a:r>
            <a:endParaRPr lang="de-DE" sz="2000" dirty="0"/>
          </a:p>
        </p:txBody>
      </p:sp>
      <p:sp>
        <p:nvSpPr>
          <p:cNvPr id="118" name="Titel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Allgemeines: Literatur</a:t>
            </a:r>
            <a:endParaRPr lang="de-DE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214313" y="1357313"/>
            <a:ext cx="87153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algn="l">
              <a:lnSpc>
                <a:spcPct val="120000"/>
              </a:lnSpc>
              <a:buFont typeface="Arial" charset="0"/>
              <a:buChar char="•"/>
            </a:pPr>
            <a:r>
              <a:rPr lang="de-DE" sz="2200" dirty="0">
                <a:solidFill>
                  <a:schemeClr val="tx1"/>
                </a:solidFill>
                <a:latin typeface="Arial" charset="0"/>
              </a:rPr>
              <a:t>Eingebettete Systeme wettbewerbsbestimmend für Fahrzeug-, Medizin-, Energie-, Produktions- und Materialflusstechnik</a:t>
            </a:r>
          </a:p>
          <a:p>
            <a:pPr marL="176213" indent="-176213" algn="l">
              <a:lnSpc>
                <a:spcPct val="120000"/>
              </a:lnSpc>
              <a:buFont typeface="Arial" charset="0"/>
              <a:buChar char="•"/>
            </a:pPr>
            <a:r>
              <a:rPr lang="de-DE" sz="2200" dirty="0">
                <a:solidFill>
                  <a:schemeClr val="tx1"/>
                </a:solidFill>
                <a:latin typeface="Arial" charset="0"/>
              </a:rPr>
              <a:t>Software steuert Sicherheit, Zuverlässigkeit und Verfügbarkeit von Produkten durch Eingebettete Systeme</a:t>
            </a:r>
          </a:p>
          <a:p>
            <a:pPr marL="176213" indent="-176213" algn="l">
              <a:lnSpc>
                <a:spcPct val="120000"/>
              </a:lnSpc>
              <a:buFont typeface="Arial" charset="0"/>
              <a:buChar char="•"/>
            </a:pPr>
            <a:r>
              <a:rPr lang="de-DE" sz="2200" dirty="0">
                <a:solidFill>
                  <a:schemeClr val="tx1"/>
                </a:solidFill>
                <a:latin typeface="Arial" charset="0"/>
              </a:rPr>
              <a:t>Virtuelle Realität als Hilfsmittel zur Darstellung von Softwarefunktionen Eingebetteter Systeme</a:t>
            </a:r>
          </a:p>
        </p:txBody>
      </p:sp>
      <p:pic>
        <p:nvPicPr>
          <p:cNvPr id="5" name="Picture 35" descr="Abbildung_unte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4024205"/>
            <a:ext cx="3014624" cy="1905125"/>
          </a:xfrm>
          <a:prstGeom prst="roundRect">
            <a:avLst>
              <a:gd name="adj" fmla="val 251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 descr="20080701_0902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537075"/>
            <a:ext cx="2643187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 descr="DSCN670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4221163"/>
            <a:ext cx="1301750" cy="23510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Grafik 8" descr="BMBF_RGB_Gef_M_d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352" y="5433314"/>
            <a:ext cx="1331640" cy="105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4" descr="vierfores_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697" y="801688"/>
            <a:ext cx="24225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438" y="1340768"/>
            <a:ext cx="7567051" cy="52292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5" name="Picture 44" descr="vierfores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697" y="801688"/>
            <a:ext cx="24225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TP 8 - Interoperabilität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353" y="1169988"/>
            <a:ext cx="7485063" cy="521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 advClick="0" advTm="4000">
    <p:fade/>
  </p:transition>
</p:sld>
</file>

<file path=ppt/theme/theme1.xml><?xml version="1.0" encoding="utf-8"?>
<a:theme xmlns:a="http://schemas.openxmlformats.org/drawingml/2006/main" name="Ovgu_INF">
  <a:themeElements>
    <a:clrScheme name="Benutzerdefiniert 32">
      <a:dk1>
        <a:srgbClr val="000000"/>
      </a:dk1>
      <a:lt1>
        <a:srgbClr val="FFFFFF"/>
      </a:lt1>
      <a:dk2>
        <a:srgbClr val="0068B4"/>
      </a:dk2>
      <a:lt2>
        <a:srgbClr val="5D8EA6"/>
      </a:lt2>
      <a:accent1>
        <a:srgbClr val="7A003F"/>
      </a:accent1>
      <a:accent2>
        <a:srgbClr val="0068B4"/>
      </a:accent2>
      <a:accent3>
        <a:srgbClr val="FFFFFF"/>
      </a:accent3>
      <a:accent4>
        <a:srgbClr val="000000"/>
      </a:accent4>
      <a:accent5>
        <a:srgbClr val="9EC7FF"/>
      </a:accent5>
      <a:accent6>
        <a:srgbClr val="0068B4"/>
      </a:accent6>
      <a:hlink>
        <a:srgbClr val="7A003F"/>
      </a:hlink>
      <a:folHlink>
        <a:srgbClr val="F39100"/>
      </a:folHlink>
    </a:clrScheme>
    <a:fontScheme name="Musterseite">
      <a:majorFont>
        <a:latin typeface="Lucida Grande"/>
        <a:ea typeface="ヒラギノ角ゴ Pro W3"/>
        <a:cs typeface="ヒラギノ角ゴ Pro W3"/>
      </a:majorFont>
      <a:minorFont>
        <a:latin typeface="Lucida San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3331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 CY" pitchFamily="-111" charset="-52"/>
            <a:ea typeface="ヒラギノ角ゴ Pro W3" pitchFamily="-111" charset="-128"/>
            <a:cs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3331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 CY" pitchFamily="-111" charset="-52"/>
            <a:ea typeface="ヒラギノ角ゴ Pro W3" pitchFamily="-111" charset="-128"/>
            <a:cs typeface="ヒラギノ角ゴ Pro W3" pitchFamily="-111" charset="-128"/>
          </a:defRPr>
        </a:defPPr>
      </a:lstStyle>
    </a:lnDef>
  </a:objectDefaults>
  <a:extraClrSchemeLst>
    <a:extraClrScheme>
      <a:clrScheme name="Musterseite 1">
        <a:dk1>
          <a:srgbClr val="000000"/>
        </a:dk1>
        <a:lt1>
          <a:srgbClr val="FFFFFF"/>
        </a:lt1>
        <a:dk2>
          <a:srgbClr val="3C3C3C"/>
        </a:dk2>
        <a:lt2>
          <a:srgbClr val="808080"/>
        </a:lt2>
        <a:accent1>
          <a:srgbClr val="A7171A"/>
        </a:accent1>
        <a:accent2>
          <a:srgbClr val="642C29"/>
        </a:accent2>
        <a:accent3>
          <a:srgbClr val="FFFFFF"/>
        </a:accent3>
        <a:accent4>
          <a:srgbClr val="000000"/>
        </a:accent4>
        <a:accent5>
          <a:srgbClr val="D0ABAB"/>
        </a:accent5>
        <a:accent6>
          <a:srgbClr val="5A2724"/>
        </a:accent6>
        <a:hlink>
          <a:srgbClr val="C31924"/>
        </a:hlink>
        <a:folHlink>
          <a:srgbClr val="DBC1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Ovgu_INF</Template>
  <TotalTime>0</TotalTime>
  <Words>956</Words>
  <Application>Microsoft Office PowerPoint</Application>
  <PresentationFormat>Bildschirmpräsentation (4:3)</PresentationFormat>
  <Paragraphs>244</Paragraphs>
  <Slides>26</Slides>
  <Notes>17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8" baseType="lpstr">
      <vt:lpstr>Ovgu_INF</vt:lpstr>
      <vt:lpstr>Adobe Acrobat Document</vt:lpstr>
      <vt:lpstr>Folie 1</vt:lpstr>
      <vt:lpstr>Agenda</vt:lpstr>
      <vt:lpstr>Allgemeines: Seminarablauf</vt:lpstr>
      <vt:lpstr>Allgemeines: Warum dieses Seminar</vt:lpstr>
      <vt:lpstr>Allgemeines: Themengebiete</vt:lpstr>
      <vt:lpstr>Allgemeines: Literatur</vt:lpstr>
      <vt:lpstr>Übersicht</vt:lpstr>
      <vt:lpstr>Übersicht</vt:lpstr>
      <vt:lpstr>TP 8 - Interoperabilität</vt:lpstr>
      <vt:lpstr>Themengebiete</vt:lpstr>
      <vt:lpstr>Themengebiete</vt:lpstr>
      <vt:lpstr>Themengebiete</vt:lpstr>
      <vt:lpstr>Themengebiete</vt:lpstr>
      <vt:lpstr>Themengebiete</vt:lpstr>
      <vt:lpstr>Themengebiete</vt:lpstr>
      <vt:lpstr>Vortrag</vt:lpstr>
      <vt:lpstr>Präsentationsrichtlinien</vt:lpstr>
      <vt:lpstr>Vortrag: Struktur</vt:lpstr>
      <vt:lpstr>Vortrag</vt:lpstr>
      <vt:lpstr>Warum ein Papier schreiben?</vt:lpstr>
      <vt:lpstr>Was gehört in ein Papier?</vt:lpstr>
      <vt:lpstr>Aufbau eines Papiers</vt:lpstr>
      <vt:lpstr>Stil</vt:lpstr>
      <vt:lpstr>Don‘t </vt:lpstr>
      <vt:lpstr>Themenvergabe</vt:lpstr>
      <vt:lpstr>Danke für die Aufmerksamkeit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Veit Köppen</dc:creator>
  <cp:lastModifiedBy>Veit Köppen</cp:lastModifiedBy>
  <cp:revision>267</cp:revision>
  <cp:lastPrinted>2009-04-03T10:08:54Z</cp:lastPrinted>
  <dcterms:created xsi:type="dcterms:W3CDTF">2009-10-08T09:16:49Z</dcterms:created>
  <dcterms:modified xsi:type="dcterms:W3CDTF">2011-04-14T10:26:09Z</dcterms:modified>
</cp:coreProperties>
</file>